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Schoolbell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8" roundtripDataSignature="AMtx7mjGcmmfePh4j7hCN8GsJxN2901s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choolbell-regular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7B7B7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>
            <a:off x="4037700" y="1886975"/>
            <a:ext cx="1427100" cy="1278300"/>
          </a:xfrm>
          <a:prstGeom prst="ellipse">
            <a:avLst/>
          </a:prstGeom>
          <a:solidFill>
            <a:srgbClr val="1155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38563" y="2046125"/>
            <a:ext cx="625375" cy="8948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3642000" y="1494675"/>
            <a:ext cx="2218500" cy="3246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" sz="1300" u="none" cap="none" strike="noStrike">
                <a:solidFill>
                  <a:srgbClr val="FFFFFF"/>
                </a:solidFill>
                <a:latin typeface="Schoolbell"/>
                <a:ea typeface="Schoolbell"/>
                <a:cs typeface="Schoolbell"/>
                <a:sym typeface="Schoolbell"/>
              </a:rPr>
              <a:t>Great Chart Primary School</a:t>
            </a:r>
            <a:endParaRPr b="1" i="0" sz="1300" u="none" cap="none" strike="noStrike">
              <a:solidFill>
                <a:srgbClr val="FFFFFF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3584575" y="236725"/>
            <a:ext cx="2218500" cy="11529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School Value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Teamwork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169125" y="236725"/>
            <a:ext cx="3138300" cy="18093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English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Fantasy stories- Narrative writing</a:t>
            </a:r>
            <a:endParaRPr b="1" i="0" sz="12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sng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Where the Wild Things Are</a:t>
            </a:r>
            <a:endParaRPr b="1" i="0" sz="800" u="sng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Focus on revising Language Through Colour</a:t>
            </a:r>
            <a:endParaRPr b="0" i="0" sz="8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Improve use of adjectives, conjunctions, adverbs, verbs and prepositions.</a:t>
            </a:r>
            <a:endParaRPr b="0" i="0" sz="8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Introduce the use of commas</a:t>
            </a:r>
            <a:endParaRPr b="0" i="0" sz="8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Revise punctuation covered in previous years.</a:t>
            </a:r>
            <a:endParaRPr b="0" i="0" sz="8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800" u="sng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Beaver Towers</a:t>
            </a:r>
            <a:endParaRPr b="1" i="0" sz="800" u="sng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Begin to look at suspense and tension techniques.</a:t>
            </a:r>
            <a:endParaRPr b="0" i="0" sz="8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Descriptive writing.</a:t>
            </a:r>
            <a:endParaRPr b="0" i="0" sz="8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8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Drama and role-play</a:t>
            </a:r>
            <a:endParaRPr b="0" i="0" sz="8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6080225" y="236725"/>
            <a:ext cx="2854200" cy="16977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Maths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700" u="sng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Place Value</a:t>
            </a:r>
            <a:endParaRPr b="1" i="0" sz="700" u="sng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Numbers to 1000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Partition numbers to 1000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Estimate, compare and order numbers to 10,000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Roman Numerals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Rounding to the nearest 10, 100, 1,000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700" u="sng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Addition and Subtraction</a:t>
            </a:r>
            <a:endParaRPr b="1" i="0" sz="700" u="sng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Add up up two 4 digit numbers - no exchange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Add up to two 4 digits numbers - with exchange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Subtract up up two 4 digit numbers - no exchange</a:t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Subtract up to two 4 digits numbers - with exchange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6080225" y="2076325"/>
            <a:ext cx="1447500" cy="12783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Science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Life and Living Things</a:t>
            </a:r>
            <a:endParaRPr b="1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Characteristics of a living things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Group and classify animals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Vertebrates and invertebrates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Follow a classification Key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Human impact within our local environment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Environmental impact on the world.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3642000" y="3232975"/>
            <a:ext cx="2218500" cy="324600"/>
          </a:xfrm>
          <a:prstGeom prst="rect">
            <a:avLst/>
          </a:prstGeom>
          <a:solidFill>
            <a:srgbClr val="1155C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Schoolbell"/>
                <a:ea typeface="Schoolbell"/>
                <a:cs typeface="Schoolbell"/>
                <a:sym typeface="Schoolbell"/>
              </a:rPr>
              <a:t>Year 4 Term 1 Curriculum</a:t>
            </a:r>
            <a:endParaRPr b="1" i="0" sz="1400" u="none" cap="none" strike="noStrike">
              <a:solidFill>
                <a:srgbClr val="FFFFFF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169125" y="2157475"/>
            <a:ext cx="1683900" cy="15237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Art</a:t>
            </a:r>
            <a:endParaRPr b="1" i="0" sz="11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Sculpture - Viking Faces</a:t>
            </a:r>
            <a:endParaRPr b="1" i="0" sz="11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Study pictures of vikings and viking drawings/paintings for key features.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Sketch pictures of vikings as a precursor to creating in clay.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Clay skills - joining, imprinting and texture.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Create a clay viking face.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1905575" y="4095950"/>
            <a:ext cx="1683900" cy="9564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R.E - Buddhism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Is it possible for everyone to be happy?I know that Buddha is an important figure in the religion, Buddhism. I know what the Eightfold path is.</a:t>
            </a:r>
            <a:endParaRPr b="0" i="0" sz="3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3735175" y="3625275"/>
            <a:ext cx="1008600" cy="14271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RHE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What makes a family?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Who can you talk to if you feel unsafe or worried?</a:t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What makes a good friend?</a:t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What is a bully?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What is a stereotype?</a:t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Is it good to keep secrets?</a:t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5" name="Google Shape;65;p1"/>
          <p:cNvSpPr txBox="1"/>
          <p:nvPr/>
        </p:nvSpPr>
        <p:spPr>
          <a:xfrm>
            <a:off x="1905575" y="2157475"/>
            <a:ext cx="1683900" cy="18603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Geography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t/>
            </a:r>
            <a:endParaRPr b="1" i="0" sz="5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" sz="10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Vikings</a:t>
            </a:r>
            <a:endParaRPr b="1" i="0" sz="10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9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Understanding the influence Anglo-saxons </a:t>
            </a:r>
            <a:r>
              <a:rPr lang="en" sz="9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has on life today</a:t>
            </a:r>
            <a:r>
              <a:rPr b="0" i="0" lang="en" sz="9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.</a:t>
            </a:r>
            <a:endParaRPr b="0" i="0" sz="9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9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Understanding life in a Saxon and Viking village</a:t>
            </a:r>
            <a:endParaRPr b="0" i="0" sz="9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Learning </a:t>
            </a:r>
            <a:r>
              <a:rPr lang="en" sz="9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who</a:t>
            </a:r>
            <a:r>
              <a:rPr lang="en" sz="9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 the Vikings were, where they came from and what they did.</a:t>
            </a:r>
            <a:endParaRPr sz="900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6" name="Google Shape;66;p1"/>
          <p:cNvSpPr txBox="1"/>
          <p:nvPr/>
        </p:nvSpPr>
        <p:spPr>
          <a:xfrm>
            <a:off x="5951725" y="3469575"/>
            <a:ext cx="1575900" cy="15420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P.E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Indoor PE - Gymnastics</a:t>
            </a:r>
            <a:endParaRPr b="1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" sz="7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C</a:t>
            </a: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reate and perform a partner sequence,  change speed and direction, actions taking weight on hands, refine a short sequence, judge and compare performances.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1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Outdoor PE</a:t>
            </a:r>
            <a:endParaRPr b="1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Schoolbell"/>
                <a:ea typeface="Schoolbell"/>
                <a:cs typeface="Schoolbell"/>
                <a:sym typeface="Schoolbell"/>
              </a:rPr>
              <a:t>Swimming  - 4G</a:t>
            </a:r>
            <a:endParaRPr b="0" i="0" sz="700" u="none" cap="none" strike="noStrike">
              <a:solidFill>
                <a:srgbClr val="000000"/>
              </a:solidFill>
              <a:highlight>
                <a:srgbClr val="FF00FF"/>
              </a:highlight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Schoolbell"/>
                <a:ea typeface="Schoolbell"/>
                <a:cs typeface="Schoolbell"/>
                <a:sym typeface="Schoolbell"/>
              </a:rPr>
              <a:t>Netball - 4T  Passing Skills, attacking and defending, working a s a team.</a:t>
            </a:r>
            <a:endParaRPr b="0" i="0" sz="700" u="none" cap="none" strike="noStrike">
              <a:solidFill>
                <a:srgbClr val="000000"/>
              </a:solidFill>
              <a:highlight>
                <a:srgbClr val="FF00FF"/>
              </a:highlight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7649300" y="3469575"/>
            <a:ext cx="1285200" cy="15015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Computing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E- Safety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Keeping safe online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Creating Google docs and using Google Classroom safely and effectively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152175" y="3792625"/>
            <a:ext cx="1683900" cy="12783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Music</a:t>
            </a:r>
            <a:endParaRPr b="1" i="0" sz="11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none" cap="none" strike="noStrike">
                <a:solidFill>
                  <a:srgbClr val="000000"/>
                </a:solidFill>
                <a:highlight>
                  <a:srgbClr val="FF00FF"/>
                </a:highlight>
                <a:latin typeface="Schoolbell"/>
                <a:ea typeface="Schoolbell"/>
                <a:cs typeface="Schoolbell"/>
                <a:sym typeface="Schoolbell"/>
              </a:rPr>
              <a:t>4T - Ukulele Lessons</a:t>
            </a:r>
            <a:endParaRPr b="1" i="0" sz="1100" u="none" cap="none" strike="noStrike">
              <a:solidFill>
                <a:srgbClr val="000000"/>
              </a:solidFill>
              <a:highlight>
                <a:srgbClr val="FF00FF"/>
              </a:highlight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100">
                <a:latin typeface="Schoolbell"/>
                <a:ea typeface="Schoolbell"/>
                <a:cs typeface="Schoolbell"/>
                <a:sym typeface="Schoolbell"/>
              </a:rPr>
              <a:t>All Y4 -</a:t>
            </a:r>
            <a:r>
              <a:rPr b="1" i="0" lang="en" sz="11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 Here Come the Vikings!</a:t>
            </a:r>
            <a:endParaRPr b="1" i="0" sz="11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b="0" i="0" lang="en" sz="6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To sing in time with others.  To recognise simple rhythmic notation by ear and by sight.  To use simple rhythmic notation to compose a Viking battle song.  I can perform music with confidence and discipline.</a:t>
            </a:r>
            <a:endParaRPr b="1" i="0" sz="11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4794475" y="3625275"/>
            <a:ext cx="1008600" cy="14271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PSHE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How do we become a valued member of our community?</a:t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Link to ‘Community’ value.</a:t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What does our community provide for and visa versa?</a:t>
            </a:r>
            <a:endParaRPr b="0" i="0" sz="700" u="none" cap="none" strike="noStrike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7619200" y="2062850"/>
            <a:ext cx="1447500" cy="127830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French</a:t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Portraits</a:t>
            </a:r>
            <a:endParaRPr b="1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Adjectives for physical appearances and their personality.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Schoolbell"/>
                <a:ea typeface="Schoolbell"/>
                <a:cs typeface="Schoolbell"/>
                <a:sym typeface="Schoolbell"/>
              </a:rPr>
              <a:t>Create simple sentences ensuring that the adjectives agree with the gender of of the noun.</a:t>
            </a:r>
            <a:endParaRPr b="0" i="0" sz="7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Schoolbell"/>
              <a:ea typeface="Schoolbell"/>
              <a:cs typeface="Schoolbell"/>
              <a:sym typeface="Schoolbel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