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5143500" cx="9144000"/>
  <p:notesSz cx="6858000" cy="9144000"/>
  <p:embeddedFontLst>
    <p:embeddedFont>
      <p:font typeface="Schoolbell"/>
      <p:regular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choolbell-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53" name="Shape 53"/>
        <p:cNvGrpSpPr/>
        <p:nvPr/>
      </p:nvGrpSpPr>
      <p:grpSpPr>
        <a:xfrm>
          <a:off x="0" y="0"/>
          <a:ext cx="0" cy="0"/>
          <a:chOff x="0" y="0"/>
          <a:chExt cx="0" cy="0"/>
        </a:xfrm>
      </p:grpSpPr>
      <p:sp>
        <p:nvSpPr>
          <p:cNvPr id="54" name="Google Shape;54;p13"/>
          <p:cNvSpPr/>
          <p:nvPr/>
        </p:nvSpPr>
        <p:spPr>
          <a:xfrm>
            <a:off x="4037700" y="1886975"/>
            <a:ext cx="1427100" cy="1278300"/>
          </a:xfrm>
          <a:prstGeom prst="ellipse">
            <a:avLst/>
          </a:prstGeom>
          <a:solidFill>
            <a:srgbClr val="1155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4438563" y="2046125"/>
            <a:ext cx="625375" cy="894825"/>
          </a:xfrm>
          <a:prstGeom prst="rect">
            <a:avLst/>
          </a:prstGeom>
          <a:noFill/>
          <a:ln cap="flat" cmpd="sng" w="9525">
            <a:solidFill>
              <a:srgbClr val="212121"/>
            </a:solidFill>
            <a:prstDash val="solid"/>
            <a:round/>
            <a:headEnd len="sm" w="sm" type="none"/>
            <a:tailEnd len="sm" w="sm" type="none"/>
          </a:ln>
        </p:spPr>
      </p:pic>
      <p:sp>
        <p:nvSpPr>
          <p:cNvPr id="56" name="Google Shape;56;p13"/>
          <p:cNvSpPr txBox="1"/>
          <p:nvPr/>
        </p:nvSpPr>
        <p:spPr>
          <a:xfrm>
            <a:off x="3642000" y="1494675"/>
            <a:ext cx="22185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Great Chart Primary School</a:t>
            </a:r>
            <a:endParaRPr b="1">
              <a:solidFill>
                <a:srgbClr val="FFFFFF"/>
              </a:solidFill>
              <a:latin typeface="Schoolbell"/>
              <a:ea typeface="Schoolbell"/>
              <a:cs typeface="Schoolbell"/>
              <a:sym typeface="Schoolbell"/>
            </a:endParaRPr>
          </a:p>
        </p:txBody>
      </p:sp>
      <p:sp>
        <p:nvSpPr>
          <p:cNvPr id="57" name="Google Shape;57;p13"/>
          <p:cNvSpPr txBox="1"/>
          <p:nvPr/>
        </p:nvSpPr>
        <p:spPr>
          <a:xfrm>
            <a:off x="3642000" y="236725"/>
            <a:ext cx="2218500" cy="1031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a:solidFill>
                  <a:schemeClr val="dk1"/>
                </a:solidFill>
                <a:latin typeface="Schoolbell"/>
                <a:ea typeface="Schoolbell"/>
                <a:cs typeface="Schoolbell"/>
                <a:sym typeface="Schoolbell"/>
              </a:rPr>
              <a:t>School Value</a:t>
            </a:r>
            <a:endParaRPr b="1">
              <a:solidFill>
                <a:schemeClr val="dk1"/>
              </a:solidFill>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b="1" lang="en">
                <a:solidFill>
                  <a:schemeClr val="dk1"/>
                </a:solidFill>
                <a:latin typeface="Schoolbell"/>
                <a:ea typeface="Schoolbell"/>
                <a:cs typeface="Schoolbell"/>
                <a:sym typeface="Schoolbell"/>
              </a:rPr>
              <a:t>Teamwork</a:t>
            </a:r>
            <a:endParaRPr b="1">
              <a:solidFill>
                <a:schemeClr val="dk1"/>
              </a:solidFill>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300">
                <a:solidFill>
                  <a:schemeClr val="dk1"/>
                </a:solidFill>
                <a:latin typeface="Schoolbell"/>
                <a:ea typeface="Schoolbell"/>
                <a:cs typeface="Schoolbell"/>
                <a:sym typeface="Schoolbell"/>
              </a:rPr>
              <a:t>What does it mean to be part of a community?</a:t>
            </a:r>
            <a:endParaRPr>
              <a:latin typeface="Schoolbell"/>
              <a:ea typeface="Schoolbell"/>
              <a:cs typeface="Schoolbell"/>
              <a:sym typeface="Schoolbell"/>
            </a:endParaRPr>
          </a:p>
        </p:txBody>
      </p:sp>
      <p:sp>
        <p:nvSpPr>
          <p:cNvPr id="58" name="Google Shape;58;p13"/>
          <p:cNvSpPr txBox="1"/>
          <p:nvPr/>
        </p:nvSpPr>
        <p:spPr>
          <a:xfrm>
            <a:off x="169125" y="135125"/>
            <a:ext cx="3371700" cy="1809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English</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600">
              <a:latin typeface="Calibri"/>
              <a:ea typeface="Calibri"/>
              <a:cs typeface="Calibri"/>
              <a:sym typeface="Calibri"/>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Narrative - We will read the story the Stone Age Boy and How to Skin a Bear. The children will use different word classes and write descriptive pieces.  </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Non Fiction - Stone Age animal fact files.</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Instructions - How to Wash a Woolly Mammoth, You wouldn’t want to be a Mammoth Hunter.</a:t>
            </a:r>
            <a:endParaRPr sz="900">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b="1" lang="en" sz="900">
                <a:latin typeface="Schoolbell"/>
                <a:ea typeface="Schoolbell"/>
                <a:cs typeface="Schoolbell"/>
                <a:sym typeface="Schoolbell"/>
              </a:rPr>
              <a:t>                                        </a:t>
            </a:r>
            <a:r>
              <a:rPr b="1" lang="en" sz="900" u="sng">
                <a:latin typeface="Schoolbell"/>
                <a:ea typeface="Schoolbell"/>
                <a:cs typeface="Schoolbell"/>
                <a:sym typeface="Schoolbell"/>
              </a:rPr>
              <a:t>Skills</a:t>
            </a:r>
            <a:endParaRPr b="1" sz="900" u="sng">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900">
                <a:latin typeface="Schoolbell"/>
                <a:ea typeface="Schoolbell"/>
                <a:cs typeface="Schoolbell"/>
                <a:sym typeface="Schoolbell"/>
              </a:rPr>
              <a:t>Full stops and capital letters, conjunctions, question Marks</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00">
                <a:latin typeface="Schoolbell"/>
                <a:ea typeface="Schoolbell"/>
                <a:cs typeface="Schoolbell"/>
                <a:sym typeface="Schoolbell"/>
              </a:rPr>
              <a:t>adjectives, pronouns, past tense, prepositions, speech marks and verbs.</a:t>
            </a:r>
            <a:endParaRPr sz="9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900">
              <a:latin typeface="Schoolbell"/>
              <a:ea typeface="Schoolbell"/>
              <a:cs typeface="Schoolbell"/>
              <a:sym typeface="Schoolbell"/>
            </a:endParaRPr>
          </a:p>
          <a:p>
            <a:pPr indent="0" lvl="0" marL="0" rtl="0" algn="ctr">
              <a:spcBef>
                <a:spcPts val="0"/>
              </a:spcBef>
              <a:spcAft>
                <a:spcPts val="0"/>
              </a:spcAft>
              <a:buNone/>
            </a:pPr>
            <a:r>
              <a:t/>
            </a:r>
            <a:endParaRPr>
              <a:latin typeface="Schoolbell"/>
              <a:ea typeface="Schoolbell"/>
              <a:cs typeface="Schoolbell"/>
              <a:sym typeface="Schoolbell"/>
            </a:endParaRPr>
          </a:p>
        </p:txBody>
      </p:sp>
      <p:sp>
        <p:nvSpPr>
          <p:cNvPr id="59" name="Google Shape;59;p13"/>
          <p:cNvSpPr txBox="1"/>
          <p:nvPr/>
        </p:nvSpPr>
        <p:spPr>
          <a:xfrm>
            <a:off x="5943375" y="189275"/>
            <a:ext cx="2991000" cy="1697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Maths</a:t>
            </a:r>
            <a:endParaRPr b="1">
              <a:latin typeface="Schoolbell"/>
              <a:ea typeface="Schoolbell"/>
              <a:cs typeface="Schoolbell"/>
              <a:sym typeface="Schoolbell"/>
            </a:endParaRPr>
          </a:p>
          <a:p>
            <a:pPr indent="0" lvl="0" marL="0" rtl="0" algn="ctr">
              <a:spcBef>
                <a:spcPts val="0"/>
              </a:spcBef>
              <a:spcAft>
                <a:spcPts val="0"/>
              </a:spcAft>
              <a:buNone/>
            </a:pPr>
            <a:r>
              <a:rPr b="1" lang="en">
                <a:latin typeface="Calibri"/>
                <a:ea typeface="Calibri"/>
                <a:cs typeface="Calibri"/>
                <a:sym typeface="Calibri"/>
              </a:rPr>
              <a:t> </a:t>
            </a:r>
            <a:r>
              <a:rPr lang="en" sz="1000">
                <a:latin typeface="Schoolbell"/>
                <a:ea typeface="Schoolbell"/>
                <a:cs typeface="Schoolbell"/>
                <a:sym typeface="Schoolbell"/>
              </a:rPr>
              <a:t>Place Value - representation to 100 and partitioning to 100. We will recap addition and subtraction whilst looking at numbers to 100. The children will also look at sequences of numbers, counting forwards and backwards. We will continue to look at 10 ,100 more or less than numbers and compare numbers to 1000.</a:t>
            </a:r>
            <a:endParaRPr sz="10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10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000">
                <a:latin typeface="Schoolbell"/>
                <a:ea typeface="Schoolbell"/>
                <a:cs typeface="Schoolbell"/>
                <a:sym typeface="Schoolbell"/>
              </a:rPr>
              <a:t>Times Tables focus 2x,5x,10x</a:t>
            </a:r>
            <a:endParaRPr sz="1000">
              <a:latin typeface="Schoolbell"/>
              <a:ea typeface="Schoolbell"/>
              <a:cs typeface="Schoolbell"/>
              <a:sym typeface="Schoolbell"/>
            </a:endParaRPr>
          </a:p>
          <a:p>
            <a:pPr indent="0" lvl="0" marL="0" rtl="0" algn="ctr">
              <a:spcBef>
                <a:spcPts val="0"/>
              </a:spcBef>
              <a:spcAft>
                <a:spcPts val="0"/>
              </a:spcAft>
              <a:buNone/>
            </a:pPr>
            <a:r>
              <a:t/>
            </a:r>
            <a:endParaRPr sz="600">
              <a:latin typeface="Calibri"/>
              <a:ea typeface="Calibri"/>
              <a:cs typeface="Calibri"/>
              <a:sym typeface="Calibri"/>
            </a:endParaRPr>
          </a:p>
        </p:txBody>
      </p:sp>
      <p:sp>
        <p:nvSpPr>
          <p:cNvPr id="60" name="Google Shape;60;p13"/>
          <p:cNvSpPr txBox="1"/>
          <p:nvPr/>
        </p:nvSpPr>
        <p:spPr>
          <a:xfrm>
            <a:off x="5961750" y="1982600"/>
            <a:ext cx="2972700" cy="1371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Science</a:t>
            </a:r>
            <a:endParaRPr b="1">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b="1" lang="en" sz="700">
                <a:latin typeface="Calibri"/>
                <a:ea typeface="Calibri"/>
                <a:cs typeface="Calibri"/>
                <a:sym typeface="Calibri"/>
              </a:rPr>
              <a:t>         </a:t>
            </a:r>
            <a:r>
              <a:rPr b="1" lang="en" sz="700">
                <a:latin typeface="Schoolbell"/>
                <a:ea typeface="Schoolbell"/>
                <a:cs typeface="Schoolbell"/>
                <a:sym typeface="Schoolbell"/>
              </a:rPr>
              <a:t>                             </a:t>
            </a:r>
            <a:r>
              <a:rPr b="1" lang="en" sz="1100">
                <a:latin typeface="Schoolbell"/>
                <a:ea typeface="Schoolbell"/>
                <a:cs typeface="Schoolbell"/>
                <a:sym typeface="Schoolbell"/>
              </a:rPr>
              <a:t>Rocks and Soils</a:t>
            </a:r>
            <a:endParaRPr b="1" sz="110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000">
                <a:latin typeface="Schoolbell"/>
                <a:ea typeface="Schoolbell"/>
                <a:cs typeface="Schoolbell"/>
                <a:sym typeface="Schoolbell"/>
              </a:rPr>
              <a:t>In Science the children will compare and group together different kinds of rock. We will describe in simple terms how fossils are formed. By the end the children will recognise that soils are made from rocks and organic matter.</a:t>
            </a:r>
            <a:endParaRPr sz="1000">
              <a:latin typeface="Schoolbell"/>
              <a:ea typeface="Schoolbell"/>
              <a:cs typeface="Schoolbell"/>
              <a:sym typeface="Schoolbell"/>
            </a:endParaRPr>
          </a:p>
        </p:txBody>
      </p:sp>
      <p:sp>
        <p:nvSpPr>
          <p:cNvPr id="61" name="Google Shape;61;p13"/>
          <p:cNvSpPr txBox="1"/>
          <p:nvPr/>
        </p:nvSpPr>
        <p:spPr>
          <a:xfrm>
            <a:off x="3642000" y="3232975"/>
            <a:ext cx="22185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Year 3 Term 1 Curriculum</a:t>
            </a:r>
            <a:endParaRPr b="1">
              <a:solidFill>
                <a:srgbClr val="FFFFFF"/>
              </a:solidFill>
              <a:latin typeface="Schoolbell"/>
              <a:ea typeface="Schoolbell"/>
              <a:cs typeface="Schoolbell"/>
              <a:sym typeface="Schoolbell"/>
            </a:endParaRPr>
          </a:p>
        </p:txBody>
      </p:sp>
      <p:sp>
        <p:nvSpPr>
          <p:cNvPr id="62" name="Google Shape;62;p13"/>
          <p:cNvSpPr txBox="1"/>
          <p:nvPr/>
        </p:nvSpPr>
        <p:spPr>
          <a:xfrm>
            <a:off x="169125" y="2064575"/>
            <a:ext cx="1493100" cy="15228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Art/DT</a:t>
            </a:r>
            <a:endParaRPr b="1">
              <a:latin typeface="Schoolbell"/>
              <a:ea typeface="Schoolbell"/>
              <a:cs typeface="Schoolbell"/>
              <a:sym typeface="Schoolbell"/>
            </a:endParaRPr>
          </a:p>
          <a:p>
            <a:pPr indent="0" lvl="0" marL="0" rtl="0" algn="ctr">
              <a:spcBef>
                <a:spcPts val="0"/>
              </a:spcBef>
              <a:spcAft>
                <a:spcPts val="0"/>
              </a:spcAft>
              <a:buNone/>
            </a:pPr>
            <a:r>
              <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In Art, the children will learn about prehistoric man made art and look at different ways to </a:t>
            </a:r>
            <a:r>
              <a:rPr lang="en" sz="1000">
                <a:latin typeface="Schoolbell"/>
                <a:ea typeface="Schoolbell"/>
                <a:cs typeface="Schoolbell"/>
                <a:sym typeface="Schoolbell"/>
              </a:rPr>
              <a:t>recreate</a:t>
            </a:r>
            <a:r>
              <a:rPr lang="en" sz="1000">
                <a:latin typeface="Schoolbell"/>
                <a:ea typeface="Schoolbell"/>
                <a:cs typeface="Schoolbell"/>
                <a:sym typeface="Schoolbell"/>
              </a:rPr>
              <a:t> this using a variety of tools. </a:t>
            </a:r>
            <a:endParaRPr sz="1000">
              <a:latin typeface="Calibri"/>
              <a:ea typeface="Calibri"/>
              <a:cs typeface="Calibri"/>
              <a:sym typeface="Calibri"/>
            </a:endParaRPr>
          </a:p>
          <a:p>
            <a:pPr indent="0" lvl="0" marL="0" rtl="0" algn="ctr">
              <a:spcBef>
                <a:spcPts val="0"/>
              </a:spcBef>
              <a:spcAft>
                <a:spcPts val="0"/>
              </a:spcAft>
              <a:buNone/>
            </a:pPr>
            <a:r>
              <a:t/>
            </a:r>
            <a:endParaRPr b="1" sz="1000">
              <a:latin typeface="Calibri"/>
              <a:ea typeface="Calibri"/>
              <a:cs typeface="Calibri"/>
              <a:sym typeface="Calibri"/>
            </a:endParaRPr>
          </a:p>
          <a:p>
            <a:pPr indent="0" lvl="0" marL="0" rtl="0" algn="ctr">
              <a:spcBef>
                <a:spcPts val="0"/>
              </a:spcBef>
              <a:spcAft>
                <a:spcPts val="0"/>
              </a:spcAft>
              <a:buNone/>
            </a:pPr>
            <a:r>
              <a:t/>
            </a:r>
            <a:endParaRPr b="1" sz="1000">
              <a:latin typeface="Calibri"/>
              <a:ea typeface="Calibri"/>
              <a:cs typeface="Calibri"/>
              <a:sym typeface="Calibri"/>
            </a:endParaRPr>
          </a:p>
          <a:p>
            <a:pPr indent="0" lvl="0" marL="0" rtl="0" algn="ctr">
              <a:spcBef>
                <a:spcPts val="0"/>
              </a:spcBef>
              <a:spcAft>
                <a:spcPts val="0"/>
              </a:spcAft>
              <a:buNone/>
            </a:pPr>
            <a:r>
              <a:t/>
            </a:r>
            <a:endParaRPr sz="800">
              <a:latin typeface="Schoolbell"/>
              <a:ea typeface="Schoolbell"/>
              <a:cs typeface="Schoolbell"/>
              <a:sym typeface="Schoolbell"/>
            </a:endParaRPr>
          </a:p>
          <a:p>
            <a:pPr indent="0" lvl="0" marL="0" rtl="0" algn="ctr">
              <a:spcBef>
                <a:spcPts val="0"/>
              </a:spcBef>
              <a:spcAft>
                <a:spcPts val="0"/>
              </a:spcAft>
              <a:buNone/>
            </a:pPr>
            <a:r>
              <a:t/>
            </a:r>
            <a:endParaRPr sz="8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3" name="Google Shape;63;p13"/>
          <p:cNvSpPr txBox="1"/>
          <p:nvPr/>
        </p:nvSpPr>
        <p:spPr>
          <a:xfrm>
            <a:off x="3681850" y="3684975"/>
            <a:ext cx="1033800" cy="1312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R.E</a:t>
            </a:r>
            <a:endParaRPr b="1">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Sikhism</a:t>
            </a:r>
            <a:endParaRPr sz="1000">
              <a:latin typeface="Schoolbell"/>
              <a:ea typeface="Schoolbell"/>
              <a:cs typeface="Schoolbell"/>
              <a:sym typeface="Schoolbell"/>
            </a:endParaRPr>
          </a:p>
          <a:p>
            <a:pPr indent="0" lvl="0" marL="0" rtl="0" algn="ctr">
              <a:spcBef>
                <a:spcPts val="0"/>
              </a:spcBef>
              <a:spcAft>
                <a:spcPts val="0"/>
              </a:spcAft>
              <a:buNone/>
            </a:pPr>
            <a:r>
              <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Introduction to Sikhism and the beliefs within that religion.</a:t>
            </a:r>
            <a:endParaRPr sz="1000">
              <a:latin typeface="Schoolbell"/>
              <a:ea typeface="Schoolbell"/>
              <a:cs typeface="Schoolbell"/>
              <a:sym typeface="Schoolbell"/>
            </a:endParaRPr>
          </a:p>
        </p:txBody>
      </p:sp>
      <p:sp>
        <p:nvSpPr>
          <p:cNvPr id="64" name="Google Shape;64;p13"/>
          <p:cNvSpPr txBox="1"/>
          <p:nvPr/>
        </p:nvSpPr>
        <p:spPr>
          <a:xfrm>
            <a:off x="4842075" y="3684975"/>
            <a:ext cx="1033800" cy="1312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PSHE/RHE</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000">
                <a:solidFill>
                  <a:schemeClr val="dk1"/>
                </a:solidFill>
                <a:latin typeface="Schoolbell"/>
                <a:ea typeface="Schoolbell"/>
                <a:cs typeface="Schoolbell"/>
                <a:sym typeface="Schoolbell"/>
              </a:rPr>
              <a:t>How to be a good team member.</a:t>
            </a:r>
            <a:endParaRPr sz="1000">
              <a:solidFill>
                <a:schemeClr val="dk1"/>
              </a:solidFill>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1000">
                <a:solidFill>
                  <a:schemeClr val="dk1"/>
                </a:solidFill>
                <a:latin typeface="Schoolbell"/>
                <a:ea typeface="Schoolbell"/>
                <a:cs typeface="Schoolbell"/>
                <a:sym typeface="Schoolbell"/>
              </a:rPr>
              <a:t>Roles within a team. Our community.</a:t>
            </a:r>
            <a:endParaRPr sz="800">
              <a:solidFill>
                <a:schemeClr val="dk1"/>
              </a:solidFill>
              <a:latin typeface="Calibri"/>
              <a:ea typeface="Calibri"/>
              <a:cs typeface="Calibri"/>
              <a:sym typeface="Calibri"/>
            </a:endParaRPr>
          </a:p>
        </p:txBody>
      </p:sp>
      <p:sp>
        <p:nvSpPr>
          <p:cNvPr id="65" name="Google Shape;65;p13"/>
          <p:cNvSpPr txBox="1"/>
          <p:nvPr/>
        </p:nvSpPr>
        <p:spPr>
          <a:xfrm>
            <a:off x="1757250" y="2051225"/>
            <a:ext cx="1783500" cy="1809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History/Geography</a:t>
            </a:r>
            <a:endParaRPr b="1">
              <a:latin typeface="Schoolbell"/>
              <a:ea typeface="Schoolbell"/>
              <a:cs typeface="Schoolbell"/>
              <a:sym typeface="Schoolbell"/>
            </a:endParaRPr>
          </a:p>
          <a:p>
            <a:pPr indent="0" lvl="0" marL="0" rtl="0" algn="l">
              <a:spcBef>
                <a:spcPts val="0"/>
              </a:spcBef>
              <a:spcAft>
                <a:spcPts val="0"/>
              </a:spcAft>
              <a:buNone/>
            </a:pPr>
            <a:r>
              <a:rPr b="1" lang="en">
                <a:latin typeface="Schoolbell"/>
                <a:ea typeface="Schoolbell"/>
                <a:cs typeface="Schoolbell"/>
                <a:sym typeface="Schoolbell"/>
              </a:rPr>
              <a:t>       </a:t>
            </a:r>
            <a:r>
              <a:rPr b="1" lang="en" sz="1300">
                <a:latin typeface="Schoolbell"/>
                <a:ea typeface="Schoolbell"/>
                <a:cs typeface="Schoolbell"/>
                <a:sym typeface="Schoolbell"/>
              </a:rPr>
              <a:t>Stone Age</a:t>
            </a:r>
            <a:endParaRPr b="1" sz="1300">
              <a:latin typeface="Schoolbell"/>
              <a:ea typeface="Schoolbell"/>
              <a:cs typeface="Schoolbell"/>
              <a:sym typeface="Schoolbell"/>
            </a:endParaRPr>
          </a:p>
          <a:p>
            <a:pPr indent="0" lvl="0" marL="0" rtl="0" algn="ctr">
              <a:spcBef>
                <a:spcPts val="0"/>
              </a:spcBef>
              <a:spcAft>
                <a:spcPts val="0"/>
              </a:spcAft>
              <a:buNone/>
            </a:pPr>
            <a:r>
              <a:t/>
            </a:r>
            <a:endParaRPr b="1"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Introduction to the Stone Age</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Life in the Stone Age</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How were tools made?</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How were animals hunted and what were they used for?</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Map drawing of a Mammoth hunt.</a:t>
            </a:r>
            <a:endParaRPr sz="10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b="1"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6" name="Google Shape;66;p13"/>
          <p:cNvSpPr txBox="1"/>
          <p:nvPr/>
        </p:nvSpPr>
        <p:spPr>
          <a:xfrm>
            <a:off x="6002300" y="3500025"/>
            <a:ext cx="1493100" cy="1481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P.E</a:t>
            </a:r>
            <a:endParaRPr b="1">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Indoor PE - In Gymnastics, the children will learn to sequence balances and travel in different ways. </a:t>
            </a:r>
            <a:endParaRPr sz="1000">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Outdoor PE - Football</a:t>
            </a:r>
            <a:endParaRPr sz="1000">
              <a:latin typeface="Schoolbell"/>
              <a:ea typeface="Schoolbell"/>
              <a:cs typeface="Schoolbell"/>
              <a:sym typeface="Schoolbell"/>
            </a:endParaRPr>
          </a:p>
          <a:p>
            <a:pPr indent="0" lvl="0" marL="0" rtl="0" algn="ctr">
              <a:spcBef>
                <a:spcPts val="0"/>
              </a:spcBef>
              <a:spcAft>
                <a:spcPts val="0"/>
              </a:spcAft>
              <a:buNone/>
            </a:pPr>
            <a:r>
              <a:t/>
            </a:r>
            <a:endParaRPr sz="800">
              <a:latin typeface="Calibri"/>
              <a:ea typeface="Calibri"/>
              <a:cs typeface="Calibri"/>
              <a:sym typeface="Calibri"/>
            </a:endParaRPr>
          </a:p>
          <a:p>
            <a:pPr indent="0" lvl="0" marL="0" rtl="0" algn="l">
              <a:spcBef>
                <a:spcPts val="0"/>
              </a:spcBef>
              <a:spcAft>
                <a:spcPts val="0"/>
              </a:spcAft>
              <a:buNone/>
            </a:pPr>
            <a:r>
              <a:t/>
            </a:r>
            <a:endParaRPr sz="700">
              <a:latin typeface="Schoolbell"/>
              <a:ea typeface="Schoolbell"/>
              <a:cs typeface="Schoolbell"/>
              <a:sym typeface="Schoolbell"/>
            </a:endParaRPr>
          </a:p>
        </p:txBody>
      </p:sp>
      <p:sp>
        <p:nvSpPr>
          <p:cNvPr id="67" name="Google Shape;67;p13"/>
          <p:cNvSpPr txBox="1"/>
          <p:nvPr/>
        </p:nvSpPr>
        <p:spPr>
          <a:xfrm>
            <a:off x="7621825" y="3489825"/>
            <a:ext cx="1312500" cy="15015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Computing</a:t>
            </a:r>
            <a:endParaRPr b="1">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We will begin the year by looking at E-safety and talking to the children about how to use online tools safely.</a:t>
            </a:r>
            <a:endParaRPr sz="1000">
              <a:latin typeface="Schoolbell"/>
              <a:ea typeface="Schoolbell"/>
              <a:cs typeface="Schoolbell"/>
              <a:sym typeface="Schoolbell"/>
            </a:endParaRPr>
          </a:p>
          <a:p>
            <a:pPr indent="0" lvl="0" marL="0" rtl="0" algn="ctr">
              <a:spcBef>
                <a:spcPts val="0"/>
              </a:spcBef>
              <a:spcAft>
                <a:spcPts val="0"/>
              </a:spcAft>
              <a:buNone/>
            </a:pPr>
            <a:r>
              <a:t/>
            </a:r>
            <a:endParaRPr b="1" sz="900">
              <a:latin typeface="Calibri"/>
              <a:ea typeface="Calibri"/>
              <a:cs typeface="Calibri"/>
              <a:sym typeface="Calibri"/>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8" name="Google Shape;68;p13"/>
          <p:cNvSpPr txBox="1"/>
          <p:nvPr/>
        </p:nvSpPr>
        <p:spPr>
          <a:xfrm>
            <a:off x="1757250" y="3960125"/>
            <a:ext cx="1783500" cy="1031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Music</a:t>
            </a:r>
            <a:endParaRPr b="1">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The children will begin the year by taking part in Djembe drumming.</a:t>
            </a:r>
            <a:endParaRPr sz="10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African Call and Response</a:t>
            </a:r>
            <a:endParaRPr sz="1000">
              <a:latin typeface="Schoolbell"/>
              <a:ea typeface="Schoolbell"/>
              <a:cs typeface="Schoolbell"/>
              <a:sym typeface="Schoolbell"/>
            </a:endParaRPr>
          </a:p>
          <a:p>
            <a:pPr indent="0" lvl="0" marL="0" rtl="0" algn="ctr">
              <a:spcBef>
                <a:spcPts val="0"/>
              </a:spcBef>
              <a:spcAft>
                <a:spcPts val="0"/>
              </a:spcAft>
              <a:buNone/>
            </a:pPr>
            <a:r>
              <a:t/>
            </a:r>
            <a:endParaRPr b="1" sz="1500" u="sng">
              <a:latin typeface="Schoolbell"/>
              <a:ea typeface="Schoolbell"/>
              <a:cs typeface="Schoolbell"/>
              <a:sym typeface="Schoolbell"/>
            </a:endParaRPr>
          </a:p>
        </p:txBody>
      </p:sp>
      <p:sp>
        <p:nvSpPr>
          <p:cNvPr id="69" name="Google Shape;69;p13"/>
          <p:cNvSpPr txBox="1"/>
          <p:nvPr/>
        </p:nvSpPr>
        <p:spPr>
          <a:xfrm>
            <a:off x="169125" y="3678075"/>
            <a:ext cx="1493100" cy="1278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French</a:t>
            </a:r>
            <a:endParaRPr b="1">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t/>
            </a:r>
            <a:endParaRPr b="1" sz="700">
              <a:latin typeface="Schoolbell"/>
              <a:ea typeface="Schoolbell"/>
              <a:cs typeface="Schoolbell"/>
              <a:sym typeface="Schoolbell"/>
            </a:endParaRPr>
          </a:p>
          <a:p>
            <a:pPr indent="0" lvl="0" marL="0" rtl="0" algn="ctr">
              <a:spcBef>
                <a:spcPts val="0"/>
              </a:spcBef>
              <a:spcAft>
                <a:spcPts val="0"/>
              </a:spcAft>
              <a:buNone/>
            </a:pPr>
            <a:r>
              <a:rPr lang="en" sz="1000">
                <a:latin typeface="Schoolbell"/>
                <a:ea typeface="Schoolbell"/>
                <a:cs typeface="Schoolbell"/>
                <a:sym typeface="Schoolbell"/>
              </a:rPr>
              <a:t>In French, the children will learn to say and write different French greetings as well as colours. </a:t>
            </a:r>
            <a:endParaRPr sz="800">
              <a:latin typeface="Calibri"/>
              <a:ea typeface="Calibri"/>
              <a:cs typeface="Calibri"/>
              <a:sym typeface="Calibri"/>
            </a:endParaRPr>
          </a:p>
          <a:p>
            <a:pPr indent="0" lvl="0" marL="0" rtl="0" algn="ctr">
              <a:spcBef>
                <a:spcPts val="0"/>
              </a:spcBef>
              <a:spcAft>
                <a:spcPts val="0"/>
              </a:spcAft>
              <a:buNone/>
            </a:pPr>
            <a:r>
              <a:t/>
            </a:r>
            <a:endParaRPr sz="8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70" name="Google Shape;70;p13"/>
          <p:cNvSpPr/>
          <p:nvPr/>
        </p:nvSpPr>
        <p:spPr>
          <a:xfrm>
            <a:off x="4615500" y="2345925"/>
            <a:ext cx="6950" cy="4750"/>
          </a:xfrm>
          <a:custGeom>
            <a:rect b="b" l="l" r="r" t="t"/>
            <a:pathLst>
              <a:path extrusionOk="0" h="190" w="278">
                <a:moveTo>
                  <a:pt x="191" y="190"/>
                </a:moveTo>
                <a:cubicBezTo>
                  <a:pt x="278" y="168"/>
                  <a:pt x="90" y="0"/>
                  <a:pt x="0" y="0"/>
                </a:cubicBezTo>
              </a:path>
            </a:pathLst>
          </a:custGeom>
          <a:noFill/>
          <a:ln cap="flat" cmpd="sng" w="9525">
            <a:solidFill>
              <a:schemeClr val="dk2"/>
            </a:solidFill>
            <a:prstDash val="solid"/>
            <a:round/>
            <a:headEnd len="med" w="med" type="none"/>
            <a:tailEnd len="med" w="med" type="none"/>
          </a:ln>
        </p:spPr>
      </p:sp>
      <p:sp>
        <p:nvSpPr>
          <p:cNvPr id="71" name="Google Shape;71;p13"/>
          <p:cNvSpPr/>
          <p:nvPr/>
        </p:nvSpPr>
        <p:spPr>
          <a:xfrm>
            <a:off x="4700884" y="2257642"/>
            <a:ext cx="14650" cy="16825"/>
          </a:xfrm>
          <a:custGeom>
            <a:rect b="b" l="l" r="r" t="t"/>
            <a:pathLst>
              <a:path extrusionOk="0" h="673" w="586">
                <a:moveTo>
                  <a:pt x="205" y="102"/>
                </a:moveTo>
                <a:cubicBezTo>
                  <a:pt x="0" y="0"/>
                  <a:pt x="424" y="511"/>
                  <a:pt x="586" y="673"/>
                </a:cubicBezTo>
              </a:path>
            </a:pathLst>
          </a:custGeom>
          <a:noFill/>
          <a:ln cap="flat" cmpd="sng" w="9525">
            <a:solidFill>
              <a:schemeClr val="dk2"/>
            </a:solidFill>
            <a:prstDash val="solid"/>
            <a:round/>
            <a:headEnd len="med" w="med" type="none"/>
            <a:tailEnd len="med" w="med" type="none"/>
          </a:ln>
        </p:spPr>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