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5143500" cx="9144000"/>
  <p:notesSz cx="6858000" cy="9144000"/>
  <p:embeddedFontLst>
    <p:embeddedFont>
      <p:font typeface="Schoolbell"/>
      <p:regular r:id="rId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Schoolbell-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cac837525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cac837525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7B7B7"/>
        </a:solidFill>
      </p:bgPr>
    </p:bg>
    <p:spTree>
      <p:nvGrpSpPr>
        <p:cNvPr id="53" name="Shape 53"/>
        <p:cNvGrpSpPr/>
        <p:nvPr/>
      </p:nvGrpSpPr>
      <p:grpSpPr>
        <a:xfrm>
          <a:off x="0" y="0"/>
          <a:ext cx="0" cy="0"/>
          <a:chOff x="0" y="0"/>
          <a:chExt cx="0" cy="0"/>
        </a:xfrm>
      </p:grpSpPr>
      <p:sp>
        <p:nvSpPr>
          <p:cNvPr id="54" name="Google Shape;54;p13"/>
          <p:cNvSpPr/>
          <p:nvPr/>
        </p:nvSpPr>
        <p:spPr>
          <a:xfrm>
            <a:off x="4037700" y="1886975"/>
            <a:ext cx="1427100" cy="1278300"/>
          </a:xfrm>
          <a:prstGeom prst="ellipse">
            <a:avLst/>
          </a:prstGeom>
          <a:solidFill>
            <a:srgbClr val="1155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 name="Google Shape;55;p13"/>
          <p:cNvPicPr preferRelativeResize="0"/>
          <p:nvPr/>
        </p:nvPicPr>
        <p:blipFill>
          <a:blip r:embed="rId3">
            <a:alphaModFix/>
          </a:blip>
          <a:stretch>
            <a:fillRect/>
          </a:stretch>
        </p:blipFill>
        <p:spPr>
          <a:xfrm>
            <a:off x="4438563" y="2046125"/>
            <a:ext cx="625375" cy="894825"/>
          </a:xfrm>
          <a:prstGeom prst="rect">
            <a:avLst/>
          </a:prstGeom>
          <a:noFill/>
          <a:ln>
            <a:noFill/>
          </a:ln>
        </p:spPr>
      </p:pic>
      <p:sp>
        <p:nvSpPr>
          <p:cNvPr id="56" name="Google Shape;56;p13"/>
          <p:cNvSpPr txBox="1"/>
          <p:nvPr/>
        </p:nvSpPr>
        <p:spPr>
          <a:xfrm>
            <a:off x="3584575" y="1494750"/>
            <a:ext cx="2218500" cy="324600"/>
          </a:xfrm>
          <a:prstGeom prst="rect">
            <a:avLst/>
          </a:prstGeom>
          <a:solidFill>
            <a:srgbClr val="1155CC"/>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Schoolbell"/>
                <a:ea typeface="Schoolbell"/>
                <a:cs typeface="Schoolbell"/>
                <a:sym typeface="Schoolbell"/>
              </a:rPr>
              <a:t>Great Chart Primary School</a:t>
            </a:r>
            <a:endParaRPr b="1">
              <a:solidFill>
                <a:srgbClr val="FFFFFF"/>
              </a:solidFill>
              <a:latin typeface="Schoolbell"/>
              <a:ea typeface="Schoolbell"/>
              <a:cs typeface="Schoolbell"/>
              <a:sym typeface="Schoolbell"/>
            </a:endParaRPr>
          </a:p>
        </p:txBody>
      </p:sp>
      <p:sp>
        <p:nvSpPr>
          <p:cNvPr id="57" name="Google Shape;57;p13"/>
          <p:cNvSpPr txBox="1"/>
          <p:nvPr/>
        </p:nvSpPr>
        <p:spPr>
          <a:xfrm>
            <a:off x="3584575" y="236725"/>
            <a:ext cx="2218500" cy="11904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School Value</a:t>
            </a:r>
            <a:endParaRPr b="1">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rPr lang="en" sz="700" u="sng">
                <a:latin typeface="Schoolbell"/>
                <a:ea typeface="Schoolbell"/>
                <a:cs typeface="Schoolbell"/>
                <a:sym typeface="Schoolbell"/>
              </a:rPr>
              <a:t>Teamwork</a:t>
            </a:r>
            <a:endParaRPr sz="700" u="sng">
              <a:latin typeface="Schoolbell"/>
              <a:ea typeface="Schoolbell"/>
              <a:cs typeface="Schoolbell"/>
              <a:sym typeface="Schoolbell"/>
            </a:endParaRPr>
          </a:p>
          <a:p>
            <a:pPr indent="0" lvl="0" marL="0" rtl="0" algn="ctr">
              <a:spcBef>
                <a:spcPts val="0"/>
              </a:spcBef>
              <a:spcAft>
                <a:spcPts val="0"/>
              </a:spcAft>
              <a:buClr>
                <a:schemeClr val="dk1"/>
              </a:buClr>
              <a:buSzPts val="1100"/>
              <a:buFont typeface="Arial"/>
              <a:buNone/>
            </a:pPr>
            <a:r>
              <a:t/>
            </a:r>
            <a:endParaRPr sz="700" u="sng">
              <a:latin typeface="Schoolbell"/>
              <a:ea typeface="Schoolbell"/>
              <a:cs typeface="Schoolbell"/>
              <a:sym typeface="Schoolbell"/>
            </a:endParaRPr>
          </a:p>
          <a:p>
            <a:pPr indent="0" lvl="0" marL="0" rtl="0" algn="ctr">
              <a:lnSpc>
                <a:spcPct val="100000"/>
              </a:lnSpc>
              <a:spcBef>
                <a:spcPts val="0"/>
              </a:spcBef>
              <a:spcAft>
                <a:spcPts val="0"/>
              </a:spcAft>
              <a:buClr>
                <a:schemeClr val="dk1"/>
              </a:buClr>
              <a:buSzPts val="1100"/>
              <a:buFont typeface="Arial"/>
              <a:buNone/>
            </a:pPr>
            <a:r>
              <a:rPr lang="en" sz="800">
                <a:latin typeface="Schoolbell"/>
                <a:ea typeface="Schoolbell"/>
                <a:cs typeface="Schoolbell"/>
                <a:sym typeface="Schoolbell"/>
              </a:rPr>
              <a:t>We will help the children to develop an understanding of the importance of working together as a team both in class and out on the playground. </a:t>
            </a:r>
            <a:endParaRPr sz="800">
              <a:latin typeface="Schoolbell"/>
              <a:ea typeface="Schoolbell"/>
              <a:cs typeface="Schoolbell"/>
              <a:sym typeface="Schoolbell"/>
            </a:endParaRPr>
          </a:p>
          <a:p>
            <a:pPr indent="0" lvl="0" marL="0" rtl="0" algn="ctr">
              <a:spcBef>
                <a:spcPts val="0"/>
              </a:spcBef>
              <a:spcAft>
                <a:spcPts val="0"/>
              </a:spcAft>
              <a:buNone/>
            </a:pPr>
            <a:r>
              <a:t/>
            </a:r>
            <a:endParaRPr>
              <a:latin typeface="Schoolbell"/>
              <a:ea typeface="Schoolbell"/>
              <a:cs typeface="Schoolbell"/>
              <a:sym typeface="Schoolbell"/>
            </a:endParaRPr>
          </a:p>
        </p:txBody>
      </p:sp>
      <p:sp>
        <p:nvSpPr>
          <p:cNvPr id="58" name="Google Shape;58;p13"/>
          <p:cNvSpPr txBox="1"/>
          <p:nvPr/>
        </p:nvSpPr>
        <p:spPr>
          <a:xfrm>
            <a:off x="169125" y="236725"/>
            <a:ext cx="3138300" cy="18516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English</a:t>
            </a:r>
            <a:endParaRPr b="1">
              <a:latin typeface="Schoolbell"/>
              <a:ea typeface="Schoolbell"/>
              <a:cs typeface="Schoolbell"/>
              <a:sym typeface="Schoolbell"/>
            </a:endParaRPr>
          </a:p>
          <a:p>
            <a:pPr indent="0" lvl="0" marL="0" rtl="0" algn="ctr">
              <a:spcBef>
                <a:spcPts val="0"/>
              </a:spcBef>
              <a:spcAft>
                <a:spcPts val="0"/>
              </a:spcAft>
              <a:buNone/>
            </a:pPr>
            <a:r>
              <a:t/>
            </a:r>
            <a:endParaRPr b="1" sz="400" u="sng">
              <a:latin typeface="Schoolbell"/>
              <a:ea typeface="Schoolbell"/>
              <a:cs typeface="Schoolbell"/>
              <a:sym typeface="Schoolbell"/>
            </a:endParaRPr>
          </a:p>
          <a:p>
            <a:pPr indent="0" lvl="0" marL="0" rtl="0" algn="ctr">
              <a:spcBef>
                <a:spcPts val="0"/>
              </a:spcBef>
              <a:spcAft>
                <a:spcPts val="0"/>
              </a:spcAft>
              <a:buNone/>
            </a:pPr>
            <a:r>
              <a:rPr lang="en" sz="700">
                <a:solidFill>
                  <a:schemeClr val="dk1"/>
                </a:solidFill>
                <a:latin typeface="Schoolbell"/>
                <a:ea typeface="Schoolbell"/>
                <a:cs typeface="Schoolbell"/>
                <a:sym typeface="Schoolbell"/>
              </a:rPr>
              <a:t>This term, the children will focus on writing simple sentences using full stops, capital letters and printed handwriting. We will use talk for writing and Language Through Colour to help us write exciting sentences with greater independence.  The children will also have daily phonics lessons to revise Phase 2 and 3 and continue onwards.  The children will:</a:t>
            </a:r>
            <a:endParaRPr sz="700">
              <a:solidFill>
                <a:schemeClr val="dk1"/>
              </a:solidFill>
              <a:latin typeface="Schoolbell"/>
              <a:ea typeface="Schoolbell"/>
              <a:cs typeface="Schoolbell"/>
              <a:sym typeface="Schoolbell"/>
            </a:endParaRPr>
          </a:p>
          <a:p>
            <a:pPr indent="-273050" lvl="0" marL="457200" rtl="0" algn="l">
              <a:lnSpc>
                <a:spcPct val="115000"/>
              </a:lnSpc>
              <a:spcBef>
                <a:spcPts val="1200"/>
              </a:spcBef>
              <a:spcAft>
                <a:spcPts val="0"/>
              </a:spcAft>
              <a:buClr>
                <a:schemeClr val="dk1"/>
              </a:buClr>
              <a:buSzPts val="700"/>
              <a:buFont typeface="Schoolbell"/>
              <a:buChar char="●"/>
            </a:pPr>
            <a:r>
              <a:rPr lang="en" sz="700">
                <a:solidFill>
                  <a:schemeClr val="dk1"/>
                </a:solidFill>
                <a:latin typeface="Schoolbell"/>
                <a:ea typeface="Schoolbell"/>
                <a:cs typeface="Schoolbell"/>
                <a:sym typeface="Schoolbell"/>
              </a:rPr>
              <a:t>Listen to stories and poems about dinosaurs.</a:t>
            </a:r>
            <a:endParaRPr sz="700">
              <a:solidFill>
                <a:schemeClr val="dk1"/>
              </a:solidFill>
              <a:latin typeface="Schoolbell"/>
              <a:ea typeface="Schoolbell"/>
              <a:cs typeface="Schoolbell"/>
              <a:sym typeface="Schoolbell"/>
            </a:endParaRPr>
          </a:p>
          <a:p>
            <a:pPr indent="-273050" lvl="0" marL="457200" rtl="0" algn="l">
              <a:lnSpc>
                <a:spcPct val="115000"/>
              </a:lnSpc>
              <a:spcBef>
                <a:spcPts val="0"/>
              </a:spcBef>
              <a:spcAft>
                <a:spcPts val="0"/>
              </a:spcAft>
              <a:buClr>
                <a:schemeClr val="dk1"/>
              </a:buClr>
              <a:buSzPts val="700"/>
              <a:buFont typeface="Schoolbell"/>
              <a:buChar char="●"/>
            </a:pPr>
            <a:r>
              <a:rPr lang="en" sz="700">
                <a:solidFill>
                  <a:schemeClr val="dk1"/>
                </a:solidFill>
                <a:latin typeface="Schoolbell"/>
                <a:ea typeface="Schoolbell"/>
                <a:cs typeface="Schoolbell"/>
                <a:sym typeface="Schoolbell"/>
              </a:rPr>
              <a:t>Look and create non-fiction books.</a:t>
            </a:r>
            <a:endParaRPr sz="700">
              <a:solidFill>
                <a:schemeClr val="dk1"/>
              </a:solidFill>
              <a:latin typeface="Schoolbell"/>
              <a:ea typeface="Schoolbell"/>
              <a:cs typeface="Schoolbell"/>
              <a:sym typeface="Schoolbell"/>
            </a:endParaRPr>
          </a:p>
          <a:p>
            <a:pPr indent="-273050" lvl="0" marL="457200" rtl="0" algn="l">
              <a:lnSpc>
                <a:spcPct val="115000"/>
              </a:lnSpc>
              <a:spcBef>
                <a:spcPts val="0"/>
              </a:spcBef>
              <a:spcAft>
                <a:spcPts val="0"/>
              </a:spcAft>
              <a:buClr>
                <a:schemeClr val="dk1"/>
              </a:buClr>
              <a:buSzPts val="700"/>
              <a:buFont typeface="Schoolbell"/>
              <a:buChar char="●"/>
            </a:pPr>
            <a:r>
              <a:rPr lang="en" sz="700">
                <a:solidFill>
                  <a:schemeClr val="dk1"/>
                </a:solidFill>
                <a:latin typeface="Schoolbell"/>
                <a:ea typeface="Schoolbell"/>
                <a:cs typeface="Schoolbell"/>
                <a:sym typeface="Schoolbell"/>
              </a:rPr>
              <a:t>Role-play and drama based learning.</a:t>
            </a:r>
            <a:endParaRPr sz="700">
              <a:solidFill>
                <a:schemeClr val="dk1"/>
              </a:solidFill>
              <a:latin typeface="Schoolbell"/>
              <a:ea typeface="Schoolbell"/>
              <a:cs typeface="Schoolbell"/>
              <a:sym typeface="Schoolbell"/>
            </a:endParaRPr>
          </a:p>
          <a:p>
            <a:pPr indent="-273050" lvl="0" marL="457200" rtl="0" algn="l">
              <a:lnSpc>
                <a:spcPct val="115000"/>
              </a:lnSpc>
              <a:spcBef>
                <a:spcPts val="0"/>
              </a:spcBef>
              <a:spcAft>
                <a:spcPts val="0"/>
              </a:spcAft>
              <a:buClr>
                <a:schemeClr val="dk1"/>
              </a:buClr>
              <a:buSzPts val="700"/>
              <a:buFont typeface="Schoolbell"/>
              <a:buChar char="●"/>
            </a:pPr>
            <a:r>
              <a:rPr lang="en" sz="700">
                <a:solidFill>
                  <a:schemeClr val="dk1"/>
                </a:solidFill>
                <a:latin typeface="Schoolbell"/>
                <a:ea typeface="Schoolbell"/>
                <a:cs typeface="Schoolbell"/>
                <a:sym typeface="Schoolbell"/>
              </a:rPr>
              <a:t>Presenting dinosaur facts.</a:t>
            </a:r>
            <a:endParaRPr sz="700">
              <a:solidFill>
                <a:schemeClr val="dk1"/>
              </a:solidFill>
              <a:latin typeface="Schoolbell"/>
              <a:ea typeface="Schoolbell"/>
              <a:cs typeface="Schoolbell"/>
              <a:sym typeface="Schoolbell"/>
            </a:endParaRPr>
          </a:p>
          <a:p>
            <a:pPr indent="-273050" lvl="0" marL="457200" rtl="0" algn="l">
              <a:lnSpc>
                <a:spcPct val="115000"/>
              </a:lnSpc>
              <a:spcBef>
                <a:spcPts val="0"/>
              </a:spcBef>
              <a:spcAft>
                <a:spcPts val="0"/>
              </a:spcAft>
              <a:buClr>
                <a:schemeClr val="dk1"/>
              </a:buClr>
              <a:buSzPts val="700"/>
              <a:buFont typeface="Schoolbell"/>
              <a:buChar char="●"/>
            </a:pPr>
            <a:r>
              <a:rPr lang="en" sz="700">
                <a:solidFill>
                  <a:schemeClr val="dk1"/>
                </a:solidFill>
                <a:latin typeface="Schoolbell"/>
                <a:ea typeface="Schoolbell"/>
                <a:cs typeface="Schoolbell"/>
                <a:sym typeface="Schoolbell"/>
              </a:rPr>
              <a:t>Read and write Autumn poems.</a:t>
            </a:r>
            <a:endParaRPr sz="700">
              <a:solidFill>
                <a:schemeClr val="dk1"/>
              </a:solidFill>
              <a:latin typeface="Schoolbell"/>
              <a:ea typeface="Schoolbell"/>
              <a:cs typeface="Schoolbell"/>
              <a:sym typeface="Schoolbell"/>
            </a:endParaRPr>
          </a:p>
          <a:p>
            <a:pPr indent="-273050" lvl="0" marL="457200" rtl="0" algn="l">
              <a:lnSpc>
                <a:spcPct val="115000"/>
              </a:lnSpc>
              <a:spcBef>
                <a:spcPts val="0"/>
              </a:spcBef>
              <a:spcAft>
                <a:spcPts val="0"/>
              </a:spcAft>
              <a:buClr>
                <a:schemeClr val="dk1"/>
              </a:buClr>
              <a:buSzPts val="700"/>
              <a:buFont typeface="Schoolbell"/>
              <a:buChar char="●"/>
            </a:pPr>
            <a:r>
              <a:rPr lang="en" sz="700">
                <a:solidFill>
                  <a:schemeClr val="dk1"/>
                </a:solidFill>
                <a:latin typeface="Schoolbell"/>
                <a:ea typeface="Schoolbell"/>
                <a:cs typeface="Schoolbell"/>
                <a:sym typeface="Schoolbell"/>
              </a:rPr>
              <a:t>Teach children how to present their work in their books.</a:t>
            </a:r>
            <a:endParaRPr sz="700">
              <a:latin typeface="Schoolbell"/>
              <a:ea typeface="Schoolbell"/>
              <a:cs typeface="Schoolbell"/>
              <a:sym typeface="Schoolbell"/>
            </a:endParaRPr>
          </a:p>
          <a:p>
            <a:pPr indent="0" lvl="0" marL="0" rtl="0" algn="ctr">
              <a:spcBef>
                <a:spcPts val="1200"/>
              </a:spcBef>
              <a:spcAft>
                <a:spcPts val="0"/>
              </a:spcAft>
              <a:buNone/>
            </a:pPr>
            <a:r>
              <a:t/>
            </a:r>
            <a:endParaRPr>
              <a:latin typeface="Schoolbell"/>
              <a:ea typeface="Schoolbell"/>
              <a:cs typeface="Schoolbell"/>
              <a:sym typeface="Schoolbell"/>
            </a:endParaRPr>
          </a:p>
        </p:txBody>
      </p:sp>
      <p:sp>
        <p:nvSpPr>
          <p:cNvPr id="59" name="Google Shape;59;p13"/>
          <p:cNvSpPr txBox="1"/>
          <p:nvPr/>
        </p:nvSpPr>
        <p:spPr>
          <a:xfrm>
            <a:off x="6080225" y="236725"/>
            <a:ext cx="2854200" cy="20343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highlight>
                  <a:schemeClr val="lt1"/>
                </a:highlight>
                <a:latin typeface="Schoolbell"/>
                <a:ea typeface="Schoolbell"/>
                <a:cs typeface="Schoolbell"/>
                <a:sym typeface="Schoolbell"/>
              </a:rPr>
              <a:t>Maths</a:t>
            </a:r>
            <a:endParaRPr b="1">
              <a:highlight>
                <a:schemeClr val="lt1"/>
              </a:highlight>
              <a:latin typeface="Schoolbell"/>
              <a:ea typeface="Schoolbell"/>
              <a:cs typeface="Schoolbell"/>
              <a:sym typeface="Schoolbell"/>
            </a:endParaRPr>
          </a:p>
          <a:p>
            <a:pPr indent="0" lvl="0" marL="0" rtl="0" algn="just">
              <a:spcBef>
                <a:spcPts val="0"/>
              </a:spcBef>
              <a:spcAft>
                <a:spcPts val="0"/>
              </a:spcAft>
              <a:buNone/>
            </a:pPr>
            <a:r>
              <a:rPr lang="en" sz="700">
                <a:solidFill>
                  <a:schemeClr val="dk1"/>
                </a:solidFill>
                <a:highlight>
                  <a:schemeClr val="lt1"/>
                </a:highlight>
                <a:latin typeface="Schoolbell"/>
                <a:ea typeface="Schoolbell"/>
                <a:cs typeface="Schoolbell"/>
                <a:sym typeface="Schoolbell"/>
              </a:rPr>
              <a:t>This term, the children will focus on place value.They will revise and continue to develop their understanding of place value up to 10.  The children will also be introduced to a range of manipulatives which will support their understanding of addition and subtraction up to 20.   To support their learning the children will:</a:t>
            </a:r>
            <a:endParaRPr sz="700">
              <a:solidFill>
                <a:schemeClr val="dk1"/>
              </a:solidFill>
              <a:highlight>
                <a:schemeClr val="lt1"/>
              </a:highlight>
              <a:latin typeface="Schoolbell"/>
              <a:ea typeface="Schoolbell"/>
              <a:cs typeface="Schoolbell"/>
              <a:sym typeface="Schoolbell"/>
            </a:endParaRPr>
          </a:p>
          <a:p>
            <a:pPr indent="-273050" lvl="0" marL="457200" rtl="0" algn="just">
              <a:spcBef>
                <a:spcPts val="0"/>
              </a:spcBef>
              <a:spcAft>
                <a:spcPts val="0"/>
              </a:spcAft>
              <a:buClr>
                <a:schemeClr val="dk1"/>
              </a:buClr>
              <a:buSzPts val="700"/>
              <a:buFont typeface="Schoolbell"/>
              <a:buChar char="●"/>
            </a:pPr>
            <a:r>
              <a:rPr lang="en" sz="700">
                <a:solidFill>
                  <a:schemeClr val="dk1"/>
                </a:solidFill>
                <a:latin typeface="Schoolbell"/>
                <a:ea typeface="Schoolbell"/>
                <a:cs typeface="Schoolbell"/>
                <a:sym typeface="Schoolbell"/>
              </a:rPr>
              <a:t>Use make it, draw it, write it to explore new concepts.</a:t>
            </a:r>
            <a:endParaRPr sz="700">
              <a:solidFill>
                <a:schemeClr val="dk1"/>
              </a:solidFill>
              <a:latin typeface="Schoolbell"/>
              <a:ea typeface="Schoolbell"/>
              <a:cs typeface="Schoolbell"/>
              <a:sym typeface="Schoolbell"/>
            </a:endParaRPr>
          </a:p>
          <a:p>
            <a:pPr indent="-266700" lvl="0" marL="457200" rtl="0" algn="just">
              <a:lnSpc>
                <a:spcPct val="115000"/>
              </a:lnSpc>
              <a:spcBef>
                <a:spcPts val="0"/>
              </a:spcBef>
              <a:spcAft>
                <a:spcPts val="0"/>
              </a:spcAft>
              <a:buClr>
                <a:schemeClr val="dk1"/>
              </a:buClr>
              <a:buSzPts val="600"/>
              <a:buFont typeface="Schoolbell"/>
              <a:buChar char="●"/>
            </a:pPr>
            <a:r>
              <a:rPr lang="en" sz="700">
                <a:solidFill>
                  <a:schemeClr val="dk1"/>
                </a:solidFill>
                <a:latin typeface="Schoolbell"/>
                <a:ea typeface="Schoolbell"/>
                <a:cs typeface="Schoolbell"/>
                <a:sym typeface="Schoolbell"/>
              </a:rPr>
              <a:t>Consider cross curricular links with Dinosaurs by measuring and creating comparisons.</a:t>
            </a:r>
            <a:endParaRPr sz="700">
              <a:solidFill>
                <a:schemeClr val="dk1"/>
              </a:solidFill>
              <a:latin typeface="Schoolbell"/>
              <a:ea typeface="Schoolbell"/>
              <a:cs typeface="Schoolbell"/>
              <a:sym typeface="Schoolbell"/>
            </a:endParaRPr>
          </a:p>
          <a:p>
            <a:pPr indent="-266700" lvl="0" marL="457200" rtl="0" algn="just">
              <a:lnSpc>
                <a:spcPct val="115000"/>
              </a:lnSpc>
              <a:spcBef>
                <a:spcPts val="0"/>
              </a:spcBef>
              <a:spcAft>
                <a:spcPts val="0"/>
              </a:spcAft>
              <a:buClr>
                <a:schemeClr val="dk1"/>
              </a:buClr>
              <a:buSzPts val="600"/>
              <a:buFont typeface="Schoolbell"/>
              <a:buChar char="●"/>
            </a:pPr>
            <a:r>
              <a:rPr lang="en" sz="700">
                <a:solidFill>
                  <a:schemeClr val="dk1"/>
                </a:solidFill>
                <a:latin typeface="Schoolbell"/>
                <a:ea typeface="Schoolbell"/>
                <a:cs typeface="Schoolbell"/>
                <a:sym typeface="Schoolbell"/>
              </a:rPr>
              <a:t>Learn appropriate Maths vocabulary and how to explain our thinking</a:t>
            </a:r>
            <a:endParaRPr sz="700">
              <a:solidFill>
                <a:schemeClr val="dk1"/>
              </a:solidFill>
              <a:latin typeface="Schoolbell"/>
              <a:ea typeface="Schoolbell"/>
              <a:cs typeface="Schoolbell"/>
              <a:sym typeface="Schoolbell"/>
            </a:endParaRPr>
          </a:p>
          <a:p>
            <a:pPr indent="-273050" lvl="0" marL="457200" rtl="0" algn="just">
              <a:lnSpc>
                <a:spcPct val="115000"/>
              </a:lnSpc>
              <a:spcBef>
                <a:spcPts val="0"/>
              </a:spcBef>
              <a:spcAft>
                <a:spcPts val="0"/>
              </a:spcAft>
              <a:buClr>
                <a:schemeClr val="dk1"/>
              </a:buClr>
              <a:buSzPts val="700"/>
              <a:buFont typeface="Schoolbell"/>
              <a:buChar char="●"/>
            </a:pPr>
            <a:r>
              <a:rPr lang="en" sz="700">
                <a:solidFill>
                  <a:schemeClr val="dk1"/>
                </a:solidFill>
                <a:latin typeface="Schoolbell"/>
                <a:ea typeface="Schoolbell"/>
                <a:cs typeface="Schoolbell"/>
                <a:sym typeface="Schoolbell"/>
              </a:rPr>
              <a:t>Continue to grow in confidence when using mathematical resources. </a:t>
            </a:r>
            <a:endParaRPr b="1" sz="700">
              <a:latin typeface="Schoolbell"/>
              <a:ea typeface="Schoolbell"/>
              <a:cs typeface="Schoolbell"/>
              <a:sym typeface="Schoolbell"/>
            </a:endParaRPr>
          </a:p>
        </p:txBody>
      </p:sp>
      <p:sp>
        <p:nvSpPr>
          <p:cNvPr id="60" name="Google Shape;60;p13"/>
          <p:cNvSpPr txBox="1"/>
          <p:nvPr/>
        </p:nvSpPr>
        <p:spPr>
          <a:xfrm>
            <a:off x="6127850" y="2355200"/>
            <a:ext cx="2854200" cy="10302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Science</a:t>
            </a:r>
            <a:endParaRPr b="1">
              <a:latin typeface="Schoolbell"/>
              <a:ea typeface="Schoolbell"/>
              <a:cs typeface="Schoolbell"/>
              <a:sym typeface="Schoolbell"/>
            </a:endParaRPr>
          </a:p>
          <a:p>
            <a:pPr indent="0" lvl="0" marL="0" rtl="0" algn="ctr">
              <a:lnSpc>
                <a:spcPct val="100000"/>
              </a:lnSpc>
              <a:spcBef>
                <a:spcPts val="0"/>
              </a:spcBef>
              <a:spcAft>
                <a:spcPts val="0"/>
              </a:spcAft>
              <a:buClr>
                <a:schemeClr val="dk1"/>
              </a:buClr>
              <a:buSzPts val="1100"/>
              <a:buFont typeface="Arial"/>
              <a:buNone/>
            </a:pPr>
            <a:r>
              <a:rPr lang="en" sz="700" u="sng">
                <a:solidFill>
                  <a:schemeClr val="dk1"/>
                </a:solidFill>
                <a:latin typeface="Schoolbell"/>
                <a:ea typeface="Schoolbell"/>
                <a:cs typeface="Schoolbell"/>
                <a:sym typeface="Schoolbell"/>
              </a:rPr>
              <a:t>Animals Including Humans</a:t>
            </a:r>
            <a:r>
              <a:rPr lang="en" sz="700">
                <a:solidFill>
                  <a:schemeClr val="dk1"/>
                </a:solidFill>
                <a:latin typeface="Schoolbell"/>
                <a:ea typeface="Schoolbell"/>
                <a:cs typeface="Schoolbell"/>
                <a:sym typeface="Schoolbell"/>
              </a:rPr>
              <a:t> </a:t>
            </a:r>
            <a:endParaRPr sz="700">
              <a:solidFill>
                <a:schemeClr val="dk1"/>
              </a:solidFill>
              <a:latin typeface="Schoolbell"/>
              <a:ea typeface="Schoolbell"/>
              <a:cs typeface="Schoolbell"/>
              <a:sym typeface="Schoolbell"/>
            </a:endParaRPr>
          </a:p>
          <a:p>
            <a:pPr indent="0" lvl="0" marL="0" rtl="0" algn="ctr">
              <a:lnSpc>
                <a:spcPct val="100000"/>
              </a:lnSpc>
              <a:spcBef>
                <a:spcPts val="0"/>
              </a:spcBef>
              <a:spcAft>
                <a:spcPts val="0"/>
              </a:spcAft>
              <a:buClr>
                <a:schemeClr val="dk1"/>
              </a:buClr>
              <a:buSzPts val="1100"/>
              <a:buFont typeface="Arial"/>
              <a:buNone/>
            </a:pPr>
            <a:r>
              <a:t/>
            </a:r>
            <a:endParaRPr sz="700">
              <a:solidFill>
                <a:schemeClr val="dk1"/>
              </a:solidFill>
              <a:latin typeface="Schoolbell"/>
              <a:ea typeface="Schoolbell"/>
              <a:cs typeface="Schoolbell"/>
              <a:sym typeface="Schoolbell"/>
            </a:endParaRPr>
          </a:p>
          <a:p>
            <a:pPr indent="0" lvl="0" marL="0" rtl="0" algn="ctr">
              <a:lnSpc>
                <a:spcPct val="100000"/>
              </a:lnSpc>
              <a:spcBef>
                <a:spcPts val="0"/>
              </a:spcBef>
              <a:spcAft>
                <a:spcPts val="0"/>
              </a:spcAft>
              <a:buClr>
                <a:schemeClr val="dk1"/>
              </a:buClr>
              <a:buSzPts val="1100"/>
              <a:buFont typeface="Arial"/>
              <a:buNone/>
            </a:pPr>
            <a:r>
              <a:rPr lang="en" sz="700">
                <a:solidFill>
                  <a:schemeClr val="dk1"/>
                </a:solidFill>
                <a:latin typeface="Schoolbell"/>
                <a:ea typeface="Schoolbell"/>
                <a:cs typeface="Schoolbell"/>
                <a:sym typeface="Schoolbell"/>
              </a:rPr>
              <a:t>This term the children will be naming a variety of common animals as well how to identify whether an animal is a carnivore, herbivore, or omnivore.  Children will also be labelling the basic parts of the human body and stating which parts of the body are associated with each sense.</a:t>
            </a:r>
            <a:endParaRPr sz="700">
              <a:solidFill>
                <a:schemeClr val="dk1"/>
              </a:solidFill>
              <a:latin typeface="Schoolbell"/>
              <a:ea typeface="Schoolbell"/>
              <a:cs typeface="Schoolbell"/>
              <a:sym typeface="Schoolbell"/>
            </a:endParaRPr>
          </a:p>
          <a:p>
            <a:pPr indent="0" lvl="0" marL="0" rtl="0" algn="just">
              <a:lnSpc>
                <a:spcPct val="115000"/>
              </a:lnSpc>
              <a:spcBef>
                <a:spcPts val="0"/>
              </a:spcBef>
              <a:spcAft>
                <a:spcPts val="0"/>
              </a:spcAft>
              <a:buNone/>
            </a:pPr>
            <a:r>
              <a:t/>
            </a:r>
            <a:endParaRPr sz="700" u="sng">
              <a:solidFill>
                <a:srgbClr val="333333"/>
              </a:solidFill>
              <a:latin typeface="Times New Roman"/>
              <a:ea typeface="Times New Roman"/>
              <a:cs typeface="Times New Roman"/>
              <a:sym typeface="Times New Roman"/>
            </a:endParaRPr>
          </a:p>
          <a:p>
            <a:pPr indent="0" lvl="0" marL="0" rtl="0" algn="ctr">
              <a:spcBef>
                <a:spcPts val="0"/>
              </a:spcBef>
              <a:spcAft>
                <a:spcPts val="0"/>
              </a:spcAft>
              <a:buClr>
                <a:schemeClr val="dk1"/>
              </a:buClr>
              <a:buSzPts val="1100"/>
              <a:buFont typeface="Arial"/>
              <a:buNone/>
            </a:pPr>
            <a:r>
              <a:t/>
            </a:r>
            <a:endParaRPr sz="650">
              <a:latin typeface="Times New Roman"/>
              <a:ea typeface="Times New Roman"/>
              <a:cs typeface="Times New Roman"/>
              <a:sym typeface="Times New Roman"/>
            </a:endParaRPr>
          </a:p>
          <a:p>
            <a:pPr indent="0" lvl="0" marL="0" rtl="0" algn="ctr">
              <a:spcBef>
                <a:spcPts val="0"/>
              </a:spcBef>
              <a:spcAft>
                <a:spcPts val="0"/>
              </a:spcAft>
              <a:buNone/>
            </a:pPr>
            <a:r>
              <a:t/>
            </a:r>
            <a:endParaRPr b="1" sz="650">
              <a:latin typeface="Times New Roman"/>
              <a:ea typeface="Times New Roman"/>
              <a:cs typeface="Times New Roman"/>
              <a:sym typeface="Times New Roman"/>
            </a:endParaRPr>
          </a:p>
        </p:txBody>
      </p:sp>
      <p:sp>
        <p:nvSpPr>
          <p:cNvPr id="61" name="Google Shape;61;p13"/>
          <p:cNvSpPr txBox="1"/>
          <p:nvPr/>
        </p:nvSpPr>
        <p:spPr>
          <a:xfrm>
            <a:off x="3642000" y="3232975"/>
            <a:ext cx="2218500" cy="324600"/>
          </a:xfrm>
          <a:prstGeom prst="rect">
            <a:avLst/>
          </a:prstGeom>
          <a:solidFill>
            <a:srgbClr val="1155CC"/>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Schoolbell"/>
                <a:ea typeface="Schoolbell"/>
                <a:cs typeface="Schoolbell"/>
                <a:sym typeface="Schoolbell"/>
              </a:rPr>
              <a:t>Year 1 Term 1 Curriculum</a:t>
            </a:r>
            <a:endParaRPr b="1">
              <a:solidFill>
                <a:srgbClr val="FFFFFF"/>
              </a:solidFill>
              <a:latin typeface="Schoolbell"/>
              <a:ea typeface="Schoolbell"/>
              <a:cs typeface="Schoolbell"/>
              <a:sym typeface="Schoolbell"/>
            </a:endParaRPr>
          </a:p>
        </p:txBody>
      </p:sp>
      <p:sp>
        <p:nvSpPr>
          <p:cNvPr id="62" name="Google Shape;62;p13"/>
          <p:cNvSpPr txBox="1"/>
          <p:nvPr/>
        </p:nvSpPr>
        <p:spPr>
          <a:xfrm>
            <a:off x="169150" y="2190975"/>
            <a:ext cx="1644000" cy="20343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highlight>
                  <a:schemeClr val="lt1"/>
                </a:highlight>
                <a:latin typeface="Schoolbell"/>
                <a:ea typeface="Schoolbell"/>
                <a:cs typeface="Schoolbell"/>
                <a:sym typeface="Schoolbell"/>
              </a:rPr>
              <a:t>Art</a:t>
            </a:r>
            <a:endParaRPr b="1">
              <a:highlight>
                <a:schemeClr val="lt1"/>
              </a:highlight>
              <a:latin typeface="Schoolbell"/>
              <a:ea typeface="Schoolbell"/>
              <a:cs typeface="Schoolbell"/>
              <a:sym typeface="Schoolbell"/>
            </a:endParaRPr>
          </a:p>
          <a:p>
            <a:pPr indent="0" lvl="0" marL="0" rtl="0" algn="just">
              <a:spcBef>
                <a:spcPts val="0"/>
              </a:spcBef>
              <a:spcAft>
                <a:spcPts val="0"/>
              </a:spcAft>
              <a:buNone/>
            </a:pPr>
            <a:r>
              <a:t/>
            </a:r>
            <a:endParaRPr sz="700">
              <a:highlight>
                <a:schemeClr val="lt1"/>
              </a:highlight>
              <a:latin typeface="Schoolbell"/>
              <a:ea typeface="Schoolbell"/>
              <a:cs typeface="Schoolbell"/>
              <a:sym typeface="Schoolbell"/>
            </a:endParaRPr>
          </a:p>
          <a:p>
            <a:pPr indent="0" lvl="0" marL="0" rtl="0" algn="ctr">
              <a:spcBef>
                <a:spcPts val="0"/>
              </a:spcBef>
              <a:spcAft>
                <a:spcPts val="0"/>
              </a:spcAft>
              <a:buNone/>
            </a:pPr>
            <a:r>
              <a:rPr lang="en" sz="700" u="sng">
                <a:highlight>
                  <a:schemeClr val="lt1"/>
                </a:highlight>
                <a:latin typeface="Schoolbell"/>
                <a:ea typeface="Schoolbell"/>
                <a:cs typeface="Schoolbell"/>
                <a:sym typeface="Schoolbell"/>
              </a:rPr>
              <a:t>A world of spirals</a:t>
            </a:r>
            <a:endParaRPr sz="700">
              <a:highlight>
                <a:schemeClr val="lt1"/>
              </a:highlight>
              <a:latin typeface="Schoolbell"/>
              <a:ea typeface="Schoolbell"/>
              <a:cs typeface="Schoolbell"/>
              <a:sym typeface="Schoolbell"/>
            </a:endParaRPr>
          </a:p>
          <a:p>
            <a:pPr indent="0" lvl="0" marL="0" rtl="0" algn="ctr">
              <a:spcBef>
                <a:spcPts val="0"/>
              </a:spcBef>
              <a:spcAft>
                <a:spcPts val="0"/>
              </a:spcAft>
              <a:buNone/>
            </a:pPr>
            <a:r>
              <a:t/>
            </a:r>
            <a:endParaRPr sz="700">
              <a:highlight>
                <a:schemeClr val="lt1"/>
              </a:highlight>
              <a:latin typeface="Schoolbell"/>
              <a:ea typeface="Schoolbell"/>
              <a:cs typeface="Schoolbell"/>
              <a:sym typeface="Schoolbell"/>
            </a:endParaRPr>
          </a:p>
          <a:p>
            <a:pPr indent="0" lvl="0" marL="0" rtl="0" algn="ctr">
              <a:spcBef>
                <a:spcPts val="0"/>
              </a:spcBef>
              <a:spcAft>
                <a:spcPts val="0"/>
              </a:spcAft>
              <a:buNone/>
            </a:pPr>
            <a:r>
              <a:rPr lang="en" sz="700">
                <a:solidFill>
                  <a:schemeClr val="dk1"/>
                </a:solidFill>
                <a:highlight>
                  <a:schemeClr val="lt1"/>
                </a:highlight>
                <a:latin typeface="Schoolbell"/>
                <a:ea typeface="Schoolbell"/>
                <a:cs typeface="Schoolbell"/>
                <a:sym typeface="Schoolbell"/>
              </a:rPr>
              <a:t>On the theme of the natural world, the children will look at natural spirals around them eg snail shells, fossils etc.</a:t>
            </a:r>
            <a:endParaRPr sz="700">
              <a:solidFill>
                <a:schemeClr val="dk1"/>
              </a:solidFill>
              <a:highlight>
                <a:schemeClr val="lt1"/>
              </a:highlight>
              <a:latin typeface="Schoolbell"/>
              <a:ea typeface="Schoolbell"/>
              <a:cs typeface="Schoolbell"/>
              <a:sym typeface="Schoolbell"/>
            </a:endParaRPr>
          </a:p>
          <a:p>
            <a:pPr indent="0" lvl="0" marL="0" rtl="0" algn="ctr">
              <a:spcBef>
                <a:spcPts val="0"/>
              </a:spcBef>
              <a:spcAft>
                <a:spcPts val="0"/>
              </a:spcAft>
              <a:buNone/>
            </a:pPr>
            <a:r>
              <a:rPr lang="en" sz="700">
                <a:solidFill>
                  <a:schemeClr val="dk1"/>
                </a:solidFill>
                <a:highlight>
                  <a:schemeClr val="lt1"/>
                </a:highlight>
                <a:latin typeface="Schoolbell"/>
                <a:ea typeface="Schoolbell"/>
                <a:cs typeface="Schoolbell"/>
                <a:sym typeface="Schoolbell"/>
              </a:rPr>
              <a:t>We will be practising our drawing skills and expressing our feelings through our drawings.</a:t>
            </a:r>
            <a:endParaRPr sz="700">
              <a:solidFill>
                <a:schemeClr val="dk1"/>
              </a:solidFill>
              <a:highlight>
                <a:schemeClr val="lt1"/>
              </a:highlight>
              <a:latin typeface="Schoolbell"/>
              <a:ea typeface="Schoolbell"/>
              <a:cs typeface="Schoolbell"/>
              <a:sym typeface="Schoolbell"/>
            </a:endParaRPr>
          </a:p>
          <a:p>
            <a:pPr indent="0" lvl="0" marL="0" rtl="0" algn="ctr">
              <a:spcBef>
                <a:spcPts val="0"/>
              </a:spcBef>
              <a:spcAft>
                <a:spcPts val="0"/>
              </a:spcAft>
              <a:buNone/>
            </a:pPr>
            <a:r>
              <a:rPr lang="en" sz="700">
                <a:solidFill>
                  <a:schemeClr val="dk1"/>
                </a:solidFill>
                <a:highlight>
                  <a:schemeClr val="lt1"/>
                </a:highlight>
                <a:latin typeface="Schoolbell"/>
                <a:ea typeface="Schoolbell"/>
                <a:cs typeface="Schoolbell"/>
                <a:sym typeface="Schoolbell"/>
              </a:rPr>
              <a:t>We will be looking at the art of famous artists; Molly Haslund    </a:t>
            </a:r>
            <a:endParaRPr sz="700">
              <a:solidFill>
                <a:schemeClr val="dk1"/>
              </a:solidFill>
              <a:highlight>
                <a:schemeClr val="lt1"/>
              </a:highlight>
              <a:latin typeface="Schoolbell"/>
              <a:ea typeface="Schoolbell"/>
              <a:cs typeface="Schoolbell"/>
              <a:sym typeface="Schoolbell"/>
            </a:endParaRPr>
          </a:p>
          <a:p>
            <a:pPr indent="0" lvl="0" marL="0" rtl="0" algn="ctr">
              <a:spcBef>
                <a:spcPts val="0"/>
              </a:spcBef>
              <a:spcAft>
                <a:spcPts val="0"/>
              </a:spcAft>
              <a:buNone/>
            </a:pPr>
            <a:r>
              <a:rPr lang="en" sz="700">
                <a:solidFill>
                  <a:schemeClr val="dk1"/>
                </a:solidFill>
                <a:highlight>
                  <a:schemeClr val="lt1"/>
                </a:highlight>
                <a:latin typeface="Schoolbell"/>
                <a:ea typeface="Schoolbell"/>
                <a:cs typeface="Schoolbell"/>
                <a:sym typeface="Schoolbell"/>
              </a:rPr>
              <a:t>            The Ancient art of Kolam</a:t>
            </a:r>
            <a:endParaRPr sz="700">
              <a:solidFill>
                <a:schemeClr val="dk1"/>
              </a:solidFill>
              <a:highlight>
                <a:schemeClr val="lt1"/>
              </a:highlight>
              <a:latin typeface="Schoolbell"/>
              <a:ea typeface="Schoolbell"/>
              <a:cs typeface="Schoolbell"/>
              <a:sym typeface="Schoolbell"/>
            </a:endParaRPr>
          </a:p>
          <a:p>
            <a:pPr indent="0" lvl="0" marL="0" rtl="0" algn="ctr">
              <a:spcBef>
                <a:spcPts val="0"/>
              </a:spcBef>
              <a:spcAft>
                <a:spcPts val="0"/>
              </a:spcAft>
              <a:buNone/>
            </a:pPr>
            <a:r>
              <a:rPr lang="en" sz="700">
                <a:solidFill>
                  <a:schemeClr val="dk1"/>
                </a:solidFill>
                <a:highlight>
                  <a:schemeClr val="lt1"/>
                </a:highlight>
                <a:latin typeface="Schoolbell"/>
                <a:ea typeface="Schoolbell"/>
                <a:cs typeface="Schoolbell"/>
                <a:sym typeface="Schoolbell"/>
              </a:rPr>
              <a:t>        And use the book Swirl by Swirl by Joyce Sidman to create 3D art and sketches.</a:t>
            </a:r>
            <a:endParaRPr sz="700">
              <a:solidFill>
                <a:schemeClr val="dk1"/>
              </a:solidFill>
              <a:highlight>
                <a:schemeClr val="lt1"/>
              </a:highlight>
              <a:latin typeface="Schoolbell"/>
              <a:ea typeface="Schoolbell"/>
              <a:cs typeface="Schoolbell"/>
              <a:sym typeface="Schoolbell"/>
            </a:endParaRPr>
          </a:p>
          <a:p>
            <a:pPr indent="0" lvl="0" marL="0" rtl="0" algn="ctr">
              <a:spcBef>
                <a:spcPts val="0"/>
              </a:spcBef>
              <a:spcAft>
                <a:spcPts val="0"/>
              </a:spcAft>
              <a:buClr>
                <a:srgbClr val="000000"/>
              </a:buClr>
              <a:buSzPts val="1100"/>
              <a:buFont typeface="Arial"/>
              <a:buNone/>
            </a:pPr>
            <a:r>
              <a:t/>
            </a:r>
            <a:endParaRPr sz="700">
              <a:solidFill>
                <a:schemeClr val="dk1"/>
              </a:solidFill>
              <a:highlight>
                <a:schemeClr val="lt1"/>
              </a:highlight>
              <a:latin typeface="Schoolbell"/>
              <a:ea typeface="Schoolbell"/>
              <a:cs typeface="Schoolbell"/>
              <a:sym typeface="Schoolbell"/>
            </a:endParaRPr>
          </a:p>
          <a:p>
            <a:pPr indent="0" lvl="0" marL="0" rtl="0" algn="ctr">
              <a:spcBef>
                <a:spcPts val="0"/>
              </a:spcBef>
              <a:spcAft>
                <a:spcPts val="0"/>
              </a:spcAft>
              <a:buNone/>
            </a:pPr>
            <a:r>
              <a:t/>
            </a:r>
            <a:endParaRPr sz="700">
              <a:solidFill>
                <a:schemeClr val="dk1"/>
              </a:solidFill>
              <a:highlight>
                <a:schemeClr val="lt1"/>
              </a:highlight>
              <a:latin typeface="Schoolbell"/>
              <a:ea typeface="Schoolbell"/>
              <a:cs typeface="Schoolbell"/>
              <a:sym typeface="Schoolbell"/>
            </a:endParaRPr>
          </a:p>
          <a:p>
            <a:pPr indent="0" lvl="0" marL="0" rtl="0" algn="just">
              <a:spcBef>
                <a:spcPts val="0"/>
              </a:spcBef>
              <a:spcAft>
                <a:spcPts val="0"/>
              </a:spcAft>
              <a:buNone/>
            </a:pPr>
            <a:r>
              <a:rPr lang="en" sz="700">
                <a:latin typeface="Schoolbell"/>
                <a:ea typeface="Schoolbell"/>
                <a:cs typeface="Schoolbell"/>
                <a:sym typeface="Schoolbell"/>
              </a:rPr>
              <a:t> </a:t>
            </a:r>
            <a:endParaRPr sz="700">
              <a:latin typeface="Schoolbell"/>
              <a:ea typeface="Schoolbell"/>
              <a:cs typeface="Schoolbell"/>
              <a:sym typeface="Schoolbell"/>
            </a:endParaRPr>
          </a:p>
          <a:p>
            <a:pPr indent="0" lvl="0" marL="0" rtl="0" algn="just">
              <a:spcBef>
                <a:spcPts val="0"/>
              </a:spcBef>
              <a:spcAft>
                <a:spcPts val="0"/>
              </a:spcAft>
              <a:buNone/>
            </a:pPr>
            <a:r>
              <a:t/>
            </a:r>
            <a:endParaRPr sz="700">
              <a:latin typeface="Times New Roman"/>
              <a:ea typeface="Times New Roman"/>
              <a:cs typeface="Times New Roman"/>
              <a:sym typeface="Times New Roman"/>
            </a:endParaRPr>
          </a:p>
          <a:p>
            <a:pPr indent="0" lvl="0" marL="0" rtl="0" algn="just">
              <a:spcBef>
                <a:spcPts val="0"/>
              </a:spcBef>
              <a:spcAft>
                <a:spcPts val="0"/>
              </a:spcAft>
              <a:buNone/>
            </a:pPr>
            <a:r>
              <a:t/>
            </a:r>
            <a:endParaRPr sz="700">
              <a:latin typeface="Times New Roman"/>
              <a:ea typeface="Times New Roman"/>
              <a:cs typeface="Times New Roman"/>
              <a:sym typeface="Times New Roman"/>
            </a:endParaRPr>
          </a:p>
          <a:p>
            <a:pPr indent="0" lvl="0" marL="0" rtl="0" algn="ctr">
              <a:spcBef>
                <a:spcPts val="0"/>
              </a:spcBef>
              <a:spcAft>
                <a:spcPts val="0"/>
              </a:spcAft>
              <a:buClr>
                <a:schemeClr val="dk1"/>
              </a:buClr>
              <a:buSzPts val="1100"/>
              <a:buFont typeface="Arial"/>
              <a:buNone/>
            </a:pPr>
            <a:r>
              <a:t/>
            </a:r>
            <a:endParaRPr b="1" sz="700">
              <a:latin typeface="Schoolbell"/>
              <a:ea typeface="Schoolbell"/>
              <a:cs typeface="Schoolbell"/>
              <a:sym typeface="Schoolbell"/>
            </a:endParaRPr>
          </a:p>
          <a:p>
            <a:pPr indent="0" lvl="0" marL="0" rtl="0" algn="ctr">
              <a:spcBef>
                <a:spcPts val="0"/>
              </a:spcBef>
              <a:spcAft>
                <a:spcPts val="0"/>
              </a:spcAft>
              <a:buNone/>
            </a:pPr>
            <a:r>
              <a:t/>
            </a:r>
            <a:endParaRPr sz="700">
              <a:latin typeface="Schoolbell"/>
              <a:ea typeface="Schoolbell"/>
              <a:cs typeface="Schoolbell"/>
              <a:sym typeface="Schoolbell"/>
            </a:endParaRPr>
          </a:p>
        </p:txBody>
      </p:sp>
      <p:sp>
        <p:nvSpPr>
          <p:cNvPr id="63" name="Google Shape;63;p13"/>
          <p:cNvSpPr txBox="1"/>
          <p:nvPr/>
        </p:nvSpPr>
        <p:spPr>
          <a:xfrm>
            <a:off x="3681838" y="3625275"/>
            <a:ext cx="997500" cy="14271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R.E</a:t>
            </a:r>
            <a:endParaRPr b="1">
              <a:latin typeface="Schoolbell"/>
              <a:ea typeface="Schoolbell"/>
              <a:cs typeface="Schoolbell"/>
              <a:sym typeface="Schoolbell"/>
            </a:endParaRPr>
          </a:p>
          <a:p>
            <a:pPr indent="0" lvl="0" marL="0" rtl="0" algn="ctr">
              <a:spcBef>
                <a:spcPts val="0"/>
              </a:spcBef>
              <a:spcAft>
                <a:spcPts val="0"/>
              </a:spcAft>
              <a:buNone/>
            </a:pPr>
            <a:r>
              <a:rPr lang="en" sz="700" u="sng">
                <a:solidFill>
                  <a:schemeClr val="dk1"/>
                </a:solidFill>
                <a:latin typeface="Schoolbell"/>
                <a:ea typeface="Schoolbell"/>
                <a:cs typeface="Schoolbell"/>
                <a:sym typeface="Schoolbell"/>
              </a:rPr>
              <a:t>Does God want Christians to look after the world?</a:t>
            </a:r>
            <a:endParaRPr sz="700" u="sng">
              <a:solidFill>
                <a:schemeClr val="dk1"/>
              </a:solidFill>
              <a:latin typeface="Schoolbell"/>
              <a:ea typeface="Schoolbell"/>
              <a:cs typeface="Schoolbell"/>
              <a:sym typeface="Schoolbell"/>
            </a:endParaRPr>
          </a:p>
          <a:p>
            <a:pPr indent="0" lvl="0" marL="0" rtl="0" algn="ctr">
              <a:spcBef>
                <a:spcPts val="0"/>
              </a:spcBef>
              <a:spcAft>
                <a:spcPts val="0"/>
              </a:spcAft>
              <a:buNone/>
            </a:pPr>
            <a:r>
              <a:rPr lang="en" sz="700">
                <a:solidFill>
                  <a:schemeClr val="dk1"/>
                </a:solidFill>
                <a:latin typeface="Schoolbell"/>
                <a:ea typeface="Schoolbell"/>
                <a:cs typeface="Schoolbell"/>
                <a:sym typeface="Schoolbell"/>
              </a:rPr>
              <a:t>The children will learn the importance of respecting the views of others, about issues we face today and how we can help look after the Earth.</a:t>
            </a:r>
            <a:endParaRPr sz="700" u="sng">
              <a:solidFill>
                <a:schemeClr val="dk1"/>
              </a:solidFill>
              <a:latin typeface="Schoolbell"/>
              <a:ea typeface="Schoolbell"/>
              <a:cs typeface="Schoolbell"/>
              <a:sym typeface="Schoolbell"/>
            </a:endParaRPr>
          </a:p>
        </p:txBody>
      </p:sp>
      <p:sp>
        <p:nvSpPr>
          <p:cNvPr id="64" name="Google Shape;64;p13"/>
          <p:cNvSpPr txBox="1"/>
          <p:nvPr/>
        </p:nvSpPr>
        <p:spPr>
          <a:xfrm>
            <a:off x="4771700" y="3625275"/>
            <a:ext cx="1088700" cy="14271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R.H.E</a:t>
            </a:r>
            <a:endParaRPr b="1">
              <a:latin typeface="Schoolbell"/>
              <a:ea typeface="Schoolbell"/>
              <a:cs typeface="Schoolbell"/>
              <a:sym typeface="Schoolbell"/>
            </a:endParaRPr>
          </a:p>
          <a:p>
            <a:pPr indent="0" lvl="0" marL="0" rtl="0" algn="ctr">
              <a:spcBef>
                <a:spcPts val="0"/>
              </a:spcBef>
              <a:spcAft>
                <a:spcPts val="0"/>
              </a:spcAft>
              <a:buNone/>
            </a:pPr>
            <a:r>
              <a:rPr lang="en" sz="700">
                <a:latin typeface="Schoolbell"/>
                <a:ea typeface="Schoolbell"/>
                <a:cs typeface="Schoolbell"/>
                <a:sym typeface="Schoolbell"/>
              </a:rPr>
              <a:t>We will be exploring how families can be different and the characteristics of positive friendships.  Along with this we will be exploring how people show their feelings different and how trusted adults can support us. </a:t>
            </a:r>
            <a:endParaRPr sz="700">
              <a:latin typeface="Schoolbell"/>
              <a:ea typeface="Schoolbell"/>
              <a:cs typeface="Schoolbell"/>
              <a:sym typeface="Schoolbell"/>
            </a:endParaRPr>
          </a:p>
        </p:txBody>
      </p:sp>
      <p:sp>
        <p:nvSpPr>
          <p:cNvPr id="65" name="Google Shape;65;p13"/>
          <p:cNvSpPr txBox="1"/>
          <p:nvPr/>
        </p:nvSpPr>
        <p:spPr>
          <a:xfrm>
            <a:off x="1905575" y="2190975"/>
            <a:ext cx="1683900" cy="20343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a:latin typeface="Schoolbell"/>
                <a:ea typeface="Schoolbell"/>
                <a:cs typeface="Schoolbell"/>
                <a:sym typeface="Schoolbell"/>
              </a:rPr>
              <a:t>History</a:t>
            </a:r>
            <a:endParaRPr b="1">
              <a:latin typeface="Schoolbell"/>
              <a:ea typeface="Schoolbell"/>
              <a:cs typeface="Schoolbell"/>
              <a:sym typeface="Schoolbell"/>
            </a:endParaRPr>
          </a:p>
          <a:p>
            <a:pPr indent="0" lvl="0" marL="0" rtl="0" algn="ctr">
              <a:lnSpc>
                <a:spcPct val="100000"/>
              </a:lnSpc>
              <a:spcBef>
                <a:spcPts val="1200"/>
              </a:spcBef>
              <a:spcAft>
                <a:spcPts val="0"/>
              </a:spcAft>
              <a:buNone/>
            </a:pPr>
            <a:r>
              <a:rPr lang="en" sz="700" u="sng">
                <a:latin typeface="Schoolbell"/>
                <a:ea typeface="Schoolbell"/>
                <a:cs typeface="Schoolbell"/>
                <a:sym typeface="Schoolbell"/>
              </a:rPr>
              <a:t>Here come the Dinosaurs!</a:t>
            </a:r>
            <a:endParaRPr sz="700" u="sng">
              <a:latin typeface="Schoolbell"/>
              <a:ea typeface="Schoolbell"/>
              <a:cs typeface="Schoolbell"/>
              <a:sym typeface="Schoolbell"/>
            </a:endParaRPr>
          </a:p>
          <a:p>
            <a:pPr indent="0" lvl="0" marL="0" rtl="0" algn="ctr">
              <a:lnSpc>
                <a:spcPct val="100000"/>
              </a:lnSpc>
              <a:spcBef>
                <a:spcPts val="1200"/>
              </a:spcBef>
              <a:spcAft>
                <a:spcPts val="0"/>
              </a:spcAft>
              <a:buNone/>
            </a:pPr>
            <a:r>
              <a:rPr lang="en" sz="700">
                <a:solidFill>
                  <a:schemeClr val="dk1"/>
                </a:solidFill>
                <a:latin typeface="Schoolbell"/>
                <a:ea typeface="Schoolbell"/>
                <a:cs typeface="Schoolbell"/>
                <a:sym typeface="Schoolbell"/>
              </a:rPr>
              <a:t>This term the children will be introduced to Mary Anning, palaeontology and the children will learn about her life and the discoveries she made.  Alongside this, the children will learn about what dinosaurs needed to survive, what they ate and what happened to them.  To do this, the children will look at a range of sources, including fossils and dinosaur poo.  We will also compare the Jurassic landscape with our own to see how the environment has changed.</a:t>
            </a:r>
            <a:endParaRPr sz="700">
              <a:solidFill>
                <a:schemeClr val="dk1"/>
              </a:solidFill>
              <a:latin typeface="Schoolbell"/>
              <a:ea typeface="Schoolbell"/>
              <a:cs typeface="Schoolbell"/>
              <a:sym typeface="Schoolbell"/>
            </a:endParaRPr>
          </a:p>
          <a:p>
            <a:pPr indent="0" lvl="0" marL="0" rtl="0" algn="l">
              <a:lnSpc>
                <a:spcPct val="115000"/>
              </a:lnSpc>
              <a:spcBef>
                <a:spcPts val="0"/>
              </a:spcBef>
              <a:spcAft>
                <a:spcPts val="0"/>
              </a:spcAft>
              <a:buNone/>
            </a:pPr>
            <a:r>
              <a:t/>
            </a:r>
            <a:endParaRPr sz="700">
              <a:latin typeface="Schoolbell"/>
              <a:ea typeface="Schoolbell"/>
              <a:cs typeface="Schoolbell"/>
              <a:sym typeface="Schoolbell"/>
            </a:endParaRPr>
          </a:p>
          <a:p>
            <a:pPr indent="0" lvl="0" marL="0" rtl="0" algn="l">
              <a:spcBef>
                <a:spcPts val="0"/>
              </a:spcBef>
              <a:spcAft>
                <a:spcPts val="0"/>
              </a:spcAft>
              <a:buNone/>
            </a:pPr>
            <a:r>
              <a:t/>
            </a:r>
            <a:endParaRPr sz="700">
              <a:latin typeface="Schoolbell"/>
              <a:ea typeface="Schoolbell"/>
              <a:cs typeface="Schoolbell"/>
              <a:sym typeface="Schoolbell"/>
            </a:endParaRPr>
          </a:p>
          <a:p>
            <a:pPr indent="0" lvl="0" marL="0" rtl="0" algn="l">
              <a:spcBef>
                <a:spcPts val="0"/>
              </a:spcBef>
              <a:spcAft>
                <a:spcPts val="0"/>
              </a:spcAft>
              <a:buNone/>
            </a:pPr>
            <a:r>
              <a:t/>
            </a:r>
            <a:endParaRPr sz="1100">
              <a:latin typeface="Schoolbell"/>
              <a:ea typeface="Schoolbell"/>
              <a:cs typeface="Schoolbell"/>
              <a:sym typeface="Schoolbell"/>
            </a:endParaRPr>
          </a:p>
          <a:p>
            <a:pPr indent="0" lvl="0" marL="0" rtl="0" algn="l">
              <a:lnSpc>
                <a:spcPct val="115000"/>
              </a:lnSpc>
              <a:spcBef>
                <a:spcPts val="1200"/>
              </a:spcBef>
              <a:spcAft>
                <a:spcPts val="0"/>
              </a:spcAft>
              <a:buNone/>
            </a:pPr>
            <a:r>
              <a:t/>
            </a:r>
            <a:endParaRPr b="1" sz="700" u="sng">
              <a:solidFill>
                <a:srgbClr val="333333"/>
              </a:solidFill>
              <a:latin typeface="Schoolbell"/>
              <a:ea typeface="Schoolbell"/>
              <a:cs typeface="Schoolbell"/>
              <a:sym typeface="Schoolbell"/>
            </a:endParaRPr>
          </a:p>
        </p:txBody>
      </p:sp>
      <p:sp>
        <p:nvSpPr>
          <p:cNvPr id="66" name="Google Shape;66;p13"/>
          <p:cNvSpPr txBox="1"/>
          <p:nvPr/>
        </p:nvSpPr>
        <p:spPr>
          <a:xfrm>
            <a:off x="5951725" y="3469575"/>
            <a:ext cx="1575900" cy="1582800"/>
          </a:xfrm>
          <a:prstGeom prst="rect">
            <a:avLst/>
          </a:prstGeom>
          <a:solidFill>
            <a:srgbClr val="FFFFFF"/>
          </a:solidFill>
          <a:ln cap="flat" cmpd="sng" w="38100">
            <a:solidFill>
              <a:srgbClr val="1155CC"/>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b="1" lang="en">
                <a:highlight>
                  <a:schemeClr val="lt1"/>
                </a:highlight>
                <a:latin typeface="Schoolbell"/>
                <a:ea typeface="Schoolbell"/>
                <a:cs typeface="Schoolbell"/>
                <a:sym typeface="Schoolbell"/>
              </a:rPr>
              <a:t>P.E</a:t>
            </a:r>
            <a:endParaRPr b="1">
              <a:highlight>
                <a:schemeClr val="lt1"/>
              </a:highlight>
              <a:latin typeface="Schoolbell"/>
              <a:ea typeface="Schoolbell"/>
              <a:cs typeface="Schoolbell"/>
              <a:sym typeface="Schoolbell"/>
            </a:endParaRPr>
          </a:p>
          <a:p>
            <a:pPr indent="0" lvl="0" marL="0" rtl="0" algn="just">
              <a:spcBef>
                <a:spcPts val="0"/>
              </a:spcBef>
              <a:spcAft>
                <a:spcPts val="0"/>
              </a:spcAft>
              <a:buNone/>
            </a:pPr>
            <a:r>
              <a:rPr lang="en" sz="700">
                <a:solidFill>
                  <a:schemeClr val="dk1"/>
                </a:solidFill>
                <a:highlight>
                  <a:schemeClr val="lt1"/>
                </a:highlight>
                <a:latin typeface="Schoolbell"/>
                <a:ea typeface="Schoolbell"/>
                <a:cs typeface="Schoolbell"/>
                <a:sym typeface="Schoolbell"/>
              </a:rPr>
              <a:t> The children will learn about the important role exercise plays in keeping ourselves healthy.  In dance we will explore space and direction with different body parts. In gymnastics the focus will be on gymnastic shapes and actions both on the floor and on the apparatus. Our games lessons will focus on attacking and defending skills. The children will learn basic movements for agility, balance and coordination.</a:t>
            </a:r>
            <a:endParaRPr sz="700">
              <a:solidFill>
                <a:schemeClr val="dk1"/>
              </a:solidFill>
              <a:highlight>
                <a:schemeClr val="lt1"/>
              </a:highlight>
              <a:latin typeface="Schoolbell"/>
              <a:ea typeface="Schoolbell"/>
              <a:cs typeface="Schoolbell"/>
              <a:sym typeface="Schoolbell"/>
            </a:endParaRPr>
          </a:p>
          <a:p>
            <a:pPr indent="0" lvl="0" marL="0" rtl="0" algn="just">
              <a:spcBef>
                <a:spcPts val="0"/>
              </a:spcBef>
              <a:spcAft>
                <a:spcPts val="0"/>
              </a:spcAft>
              <a:buNone/>
            </a:pPr>
            <a:r>
              <a:t/>
            </a:r>
            <a:endParaRPr sz="700">
              <a:solidFill>
                <a:schemeClr val="dk1"/>
              </a:solidFill>
              <a:highlight>
                <a:schemeClr val="accent6"/>
              </a:highlight>
              <a:latin typeface="Times New Roman"/>
              <a:ea typeface="Times New Roman"/>
              <a:cs typeface="Times New Roman"/>
              <a:sym typeface="Times New Roman"/>
            </a:endParaRPr>
          </a:p>
          <a:p>
            <a:pPr indent="0" lvl="0" marL="0" rtl="0" algn="just">
              <a:lnSpc>
                <a:spcPct val="115000"/>
              </a:lnSpc>
              <a:spcBef>
                <a:spcPts val="1200"/>
              </a:spcBef>
              <a:spcAft>
                <a:spcPts val="0"/>
              </a:spcAft>
              <a:buClr>
                <a:schemeClr val="dk1"/>
              </a:buClr>
              <a:buSzPts val="1100"/>
              <a:buFont typeface="Arial"/>
              <a:buNone/>
            </a:pPr>
            <a:r>
              <a:t/>
            </a:r>
            <a:endParaRPr sz="700" u="sng">
              <a:solidFill>
                <a:schemeClr val="dk1"/>
              </a:solidFill>
              <a:latin typeface="Times New Roman"/>
              <a:ea typeface="Times New Roman"/>
              <a:cs typeface="Times New Roman"/>
              <a:sym typeface="Times New Roman"/>
            </a:endParaRPr>
          </a:p>
        </p:txBody>
      </p:sp>
      <p:sp>
        <p:nvSpPr>
          <p:cNvPr id="67" name="Google Shape;67;p13"/>
          <p:cNvSpPr txBox="1"/>
          <p:nvPr/>
        </p:nvSpPr>
        <p:spPr>
          <a:xfrm>
            <a:off x="7649300" y="3469575"/>
            <a:ext cx="1285200" cy="15828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Computing</a:t>
            </a:r>
            <a:endParaRPr b="1">
              <a:latin typeface="Schoolbell"/>
              <a:ea typeface="Schoolbell"/>
              <a:cs typeface="Schoolbell"/>
              <a:sym typeface="Schoolbell"/>
            </a:endParaRPr>
          </a:p>
          <a:p>
            <a:pPr indent="0" lvl="0" marL="0" rtl="0" algn="ctr">
              <a:spcBef>
                <a:spcPts val="0"/>
              </a:spcBef>
              <a:spcAft>
                <a:spcPts val="0"/>
              </a:spcAft>
              <a:buNone/>
            </a:pPr>
            <a:r>
              <a:t/>
            </a:r>
            <a:endParaRPr b="1" sz="700">
              <a:latin typeface="Schoolbell"/>
              <a:ea typeface="Schoolbell"/>
              <a:cs typeface="Schoolbell"/>
              <a:sym typeface="Schoolbell"/>
            </a:endParaRPr>
          </a:p>
          <a:p>
            <a:pPr indent="0" lvl="0" marL="0" rtl="0" algn="ctr">
              <a:spcBef>
                <a:spcPts val="0"/>
              </a:spcBef>
              <a:spcAft>
                <a:spcPts val="0"/>
              </a:spcAft>
              <a:buNone/>
            </a:pPr>
            <a:r>
              <a:rPr lang="en" sz="700" u="sng">
                <a:latin typeface="Schoolbell"/>
                <a:ea typeface="Schoolbell"/>
                <a:cs typeface="Schoolbell"/>
                <a:sym typeface="Schoolbell"/>
              </a:rPr>
              <a:t>Online </a:t>
            </a:r>
            <a:r>
              <a:rPr lang="en" sz="700" u="sng">
                <a:latin typeface="Schoolbell"/>
                <a:ea typeface="Schoolbell"/>
                <a:cs typeface="Schoolbell"/>
                <a:sym typeface="Schoolbell"/>
              </a:rPr>
              <a:t>Safety</a:t>
            </a:r>
            <a:endParaRPr sz="700" u="sng">
              <a:latin typeface="Schoolbell"/>
              <a:ea typeface="Schoolbell"/>
              <a:cs typeface="Schoolbell"/>
              <a:sym typeface="Schoolbell"/>
            </a:endParaRPr>
          </a:p>
          <a:p>
            <a:pPr indent="0" lvl="0" marL="0" rtl="0" algn="ctr">
              <a:spcBef>
                <a:spcPts val="0"/>
              </a:spcBef>
              <a:spcAft>
                <a:spcPts val="0"/>
              </a:spcAft>
              <a:buNone/>
            </a:pPr>
            <a:r>
              <a:t/>
            </a:r>
            <a:endParaRPr sz="700" u="sng">
              <a:latin typeface="Schoolbell"/>
              <a:ea typeface="Schoolbell"/>
              <a:cs typeface="Schoolbell"/>
              <a:sym typeface="Schoolbell"/>
            </a:endParaRPr>
          </a:p>
          <a:p>
            <a:pPr indent="0" lvl="0" marL="0" rtl="0" algn="ctr">
              <a:spcBef>
                <a:spcPts val="0"/>
              </a:spcBef>
              <a:spcAft>
                <a:spcPts val="0"/>
              </a:spcAft>
              <a:buNone/>
            </a:pPr>
            <a:r>
              <a:rPr lang="en" sz="700">
                <a:latin typeface="Schoolbell"/>
                <a:ea typeface="Schoolbell"/>
                <a:cs typeface="Schoolbell"/>
                <a:sym typeface="Schoolbell"/>
              </a:rPr>
              <a:t>This will link to many of our themes this term, the children will learn many useful strategies about how to stay safe online and about the responsibilities we all share as online users.  </a:t>
            </a:r>
            <a:endParaRPr sz="700">
              <a:latin typeface="Schoolbell"/>
              <a:ea typeface="Schoolbell"/>
              <a:cs typeface="Schoolbell"/>
              <a:sym typeface="Schoolbell"/>
            </a:endParaRPr>
          </a:p>
        </p:txBody>
      </p:sp>
      <p:sp>
        <p:nvSpPr>
          <p:cNvPr id="68" name="Google Shape;68;p13"/>
          <p:cNvSpPr txBox="1"/>
          <p:nvPr/>
        </p:nvSpPr>
        <p:spPr>
          <a:xfrm>
            <a:off x="169125" y="4327875"/>
            <a:ext cx="3420300" cy="724500"/>
          </a:xfrm>
          <a:prstGeom prst="rect">
            <a:avLst/>
          </a:prstGeom>
          <a:solidFill>
            <a:srgbClr val="FFFFFF"/>
          </a:solidFill>
          <a:ln cap="flat" cmpd="sng" w="38100">
            <a:solidFill>
              <a:srgbClr val="1155CC"/>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Schoolbell"/>
                <a:ea typeface="Schoolbell"/>
                <a:cs typeface="Schoolbell"/>
                <a:sym typeface="Schoolbell"/>
              </a:rPr>
              <a:t>Music</a:t>
            </a:r>
            <a:endParaRPr sz="700" u="sng">
              <a:latin typeface="Schoolbell"/>
              <a:ea typeface="Schoolbell"/>
              <a:cs typeface="Schoolbell"/>
              <a:sym typeface="Schoolbell"/>
            </a:endParaRPr>
          </a:p>
          <a:p>
            <a:pPr indent="0" lvl="0" marL="0" rtl="0" algn="ctr">
              <a:spcBef>
                <a:spcPts val="0"/>
              </a:spcBef>
              <a:spcAft>
                <a:spcPts val="0"/>
              </a:spcAft>
              <a:buNone/>
            </a:pPr>
            <a:r>
              <a:rPr lang="en" sz="700">
                <a:latin typeface="Schoolbell"/>
                <a:ea typeface="Schoolbell"/>
                <a:cs typeface="Schoolbell"/>
                <a:sym typeface="Schoolbell"/>
              </a:rPr>
              <a:t>The children will be listening  to a range of different music and playing games to help develop their understanding of the difference between pulse and rhythm of a song.  This will be consolidated through listening and sharing class performances.</a:t>
            </a:r>
            <a:endParaRPr sz="700">
              <a:latin typeface="Schoolbell"/>
              <a:ea typeface="Schoolbell"/>
              <a:cs typeface="Schoolbell"/>
              <a:sym typeface="Schoolbell"/>
            </a:endParaRPr>
          </a:p>
        </p:txBody>
      </p:sp>
      <p:sp>
        <p:nvSpPr>
          <p:cNvPr id="69" name="Google Shape;69;p13"/>
          <p:cNvSpPr txBox="1"/>
          <p:nvPr/>
        </p:nvSpPr>
        <p:spPr>
          <a:xfrm>
            <a:off x="9640950" y="447250"/>
            <a:ext cx="7156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