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5143500" cx="9144000"/>
  <p:notesSz cx="6858000" cy="9144000"/>
  <p:embeddedFontLst>
    <p:embeddedFont>
      <p:font typeface="Schoolbell"/>
      <p:regular r:id="rId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Schoolbell-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7B7B7"/>
        </a:solidFill>
      </p:bgPr>
    </p:bg>
    <p:spTree>
      <p:nvGrpSpPr>
        <p:cNvPr id="53" name="Shape 53"/>
        <p:cNvGrpSpPr/>
        <p:nvPr/>
      </p:nvGrpSpPr>
      <p:grpSpPr>
        <a:xfrm>
          <a:off x="0" y="0"/>
          <a:ext cx="0" cy="0"/>
          <a:chOff x="0" y="0"/>
          <a:chExt cx="0" cy="0"/>
        </a:xfrm>
      </p:grpSpPr>
      <p:sp>
        <p:nvSpPr>
          <p:cNvPr id="54" name="Google Shape;54;p13"/>
          <p:cNvSpPr/>
          <p:nvPr/>
        </p:nvSpPr>
        <p:spPr>
          <a:xfrm>
            <a:off x="4105263" y="1886975"/>
            <a:ext cx="1427100" cy="1278300"/>
          </a:xfrm>
          <a:prstGeom prst="ellipse">
            <a:avLst/>
          </a:prstGeom>
          <a:solidFill>
            <a:srgbClr val="1155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 name="Google Shape;55;p13"/>
          <p:cNvPicPr preferRelativeResize="0"/>
          <p:nvPr/>
        </p:nvPicPr>
        <p:blipFill>
          <a:blip r:embed="rId3">
            <a:alphaModFix/>
          </a:blip>
          <a:stretch>
            <a:fillRect/>
          </a:stretch>
        </p:blipFill>
        <p:spPr>
          <a:xfrm>
            <a:off x="4506125" y="2046125"/>
            <a:ext cx="625375" cy="894825"/>
          </a:xfrm>
          <a:prstGeom prst="rect">
            <a:avLst/>
          </a:prstGeom>
          <a:noFill/>
          <a:ln>
            <a:noFill/>
          </a:ln>
        </p:spPr>
      </p:pic>
      <p:sp>
        <p:nvSpPr>
          <p:cNvPr id="56" name="Google Shape;56;p13"/>
          <p:cNvSpPr txBox="1"/>
          <p:nvPr/>
        </p:nvSpPr>
        <p:spPr>
          <a:xfrm>
            <a:off x="3734013" y="1494675"/>
            <a:ext cx="2169600" cy="324600"/>
          </a:xfrm>
          <a:prstGeom prst="rect">
            <a:avLst/>
          </a:prstGeom>
          <a:solidFill>
            <a:srgbClr val="1155CC"/>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Schoolbell"/>
                <a:ea typeface="Schoolbell"/>
                <a:cs typeface="Schoolbell"/>
                <a:sym typeface="Schoolbell"/>
              </a:rPr>
              <a:t>Great Chart Primary School</a:t>
            </a:r>
            <a:endParaRPr b="1">
              <a:solidFill>
                <a:srgbClr val="FFFFFF"/>
              </a:solidFill>
              <a:latin typeface="Schoolbell"/>
              <a:ea typeface="Schoolbell"/>
              <a:cs typeface="Schoolbell"/>
              <a:sym typeface="Schoolbell"/>
            </a:endParaRPr>
          </a:p>
        </p:txBody>
      </p:sp>
      <p:sp>
        <p:nvSpPr>
          <p:cNvPr id="57" name="Google Shape;57;p13"/>
          <p:cNvSpPr txBox="1"/>
          <p:nvPr/>
        </p:nvSpPr>
        <p:spPr>
          <a:xfrm>
            <a:off x="3709563" y="114925"/>
            <a:ext cx="2218500" cy="11529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School Value</a:t>
            </a:r>
            <a:endParaRPr b="1">
              <a:latin typeface="Schoolbell"/>
              <a:ea typeface="Schoolbell"/>
              <a:cs typeface="Schoolbell"/>
              <a:sym typeface="Schoolbell"/>
            </a:endParaRPr>
          </a:p>
          <a:p>
            <a:pPr indent="0" lvl="0" marL="0" rtl="0" algn="ctr">
              <a:spcBef>
                <a:spcPts val="0"/>
              </a:spcBef>
              <a:spcAft>
                <a:spcPts val="0"/>
              </a:spcAft>
              <a:buNone/>
            </a:pPr>
            <a:r>
              <a:rPr b="1" lang="en">
                <a:latin typeface="Schoolbell"/>
                <a:ea typeface="Schoolbell"/>
                <a:cs typeface="Schoolbell"/>
                <a:sym typeface="Schoolbell"/>
              </a:rPr>
              <a:t>Community</a:t>
            </a:r>
            <a:endParaRPr b="1">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1100">
                <a:solidFill>
                  <a:schemeClr val="dk1"/>
                </a:solidFill>
                <a:latin typeface="Schoolbell"/>
                <a:ea typeface="Schoolbell"/>
                <a:cs typeface="Schoolbell"/>
                <a:sym typeface="Schoolbell"/>
              </a:rPr>
              <a:t>Understand what community is and</a:t>
            </a:r>
            <a:endParaRPr sz="1100">
              <a:solidFill>
                <a:schemeClr val="dk1"/>
              </a:solidFill>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1100">
                <a:solidFill>
                  <a:schemeClr val="dk1"/>
                </a:solidFill>
                <a:latin typeface="Schoolbell"/>
                <a:ea typeface="Schoolbell"/>
                <a:cs typeface="Schoolbell"/>
                <a:sym typeface="Schoolbell"/>
              </a:rPr>
              <a:t>how to be become a good citizen at school and in the wider world.</a:t>
            </a:r>
            <a:endParaRPr>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t/>
            </a:r>
            <a:endParaRPr sz="1100">
              <a:latin typeface="Schoolbell"/>
              <a:ea typeface="Schoolbell"/>
              <a:cs typeface="Schoolbell"/>
              <a:sym typeface="Schoolbell"/>
            </a:endParaRPr>
          </a:p>
          <a:p>
            <a:pPr indent="0" lvl="0" marL="0" rtl="0" algn="ctr">
              <a:spcBef>
                <a:spcPts val="0"/>
              </a:spcBef>
              <a:spcAft>
                <a:spcPts val="0"/>
              </a:spcAft>
              <a:buNone/>
            </a:pPr>
            <a:r>
              <a:t/>
            </a:r>
            <a:endParaRPr>
              <a:latin typeface="Schoolbell"/>
              <a:ea typeface="Schoolbell"/>
              <a:cs typeface="Schoolbell"/>
              <a:sym typeface="Schoolbell"/>
            </a:endParaRPr>
          </a:p>
        </p:txBody>
      </p:sp>
      <p:sp>
        <p:nvSpPr>
          <p:cNvPr id="58" name="Google Shape;58;p13"/>
          <p:cNvSpPr txBox="1"/>
          <p:nvPr/>
        </p:nvSpPr>
        <p:spPr>
          <a:xfrm>
            <a:off x="129300" y="116825"/>
            <a:ext cx="3428100" cy="1643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English</a:t>
            </a:r>
            <a:endParaRPr b="1">
              <a:latin typeface="Schoolbell"/>
              <a:ea typeface="Schoolbell"/>
              <a:cs typeface="Schoolbell"/>
              <a:sym typeface="Schoolbell"/>
            </a:endParaRPr>
          </a:p>
          <a:p>
            <a:pPr indent="0" lvl="0" marL="0" rtl="0" algn="ctr">
              <a:spcBef>
                <a:spcPts val="0"/>
              </a:spcBef>
              <a:spcAft>
                <a:spcPts val="0"/>
              </a:spcAft>
              <a:buNone/>
            </a:pPr>
            <a:r>
              <a:rPr b="1" lang="en">
                <a:latin typeface="Schoolbell"/>
                <a:ea typeface="Schoolbell"/>
                <a:cs typeface="Schoolbell"/>
                <a:sym typeface="Schoolbell"/>
              </a:rPr>
              <a:t>A colourful World</a:t>
            </a:r>
            <a:endParaRPr b="1">
              <a:latin typeface="Schoolbell"/>
              <a:ea typeface="Schoolbell"/>
              <a:cs typeface="Schoolbell"/>
              <a:sym typeface="Schoolbell"/>
            </a:endParaRPr>
          </a:p>
          <a:p>
            <a:pPr indent="0" lvl="0" marL="0" rtl="0" algn="ctr">
              <a:spcBef>
                <a:spcPts val="0"/>
              </a:spcBef>
              <a:spcAft>
                <a:spcPts val="0"/>
              </a:spcAft>
              <a:buNone/>
            </a:pPr>
            <a:r>
              <a:rPr lang="en" sz="950">
                <a:latin typeface="Schoolbell"/>
                <a:ea typeface="Schoolbell"/>
                <a:cs typeface="Schoolbell"/>
                <a:sym typeface="Schoolbell"/>
              </a:rPr>
              <a:t>We will be enjoying  a range of texts both fiction, non-fiction and poetry.</a:t>
            </a:r>
            <a:endParaRPr sz="950">
              <a:latin typeface="Schoolbell"/>
              <a:ea typeface="Schoolbell"/>
              <a:cs typeface="Schoolbell"/>
              <a:sym typeface="Schoolbell"/>
            </a:endParaRPr>
          </a:p>
          <a:p>
            <a:pPr indent="0" lvl="0" marL="0" rtl="0" algn="ctr">
              <a:spcBef>
                <a:spcPts val="0"/>
              </a:spcBef>
              <a:spcAft>
                <a:spcPts val="0"/>
              </a:spcAft>
              <a:buNone/>
            </a:pPr>
            <a:r>
              <a:rPr lang="en" sz="950">
                <a:latin typeface="Schoolbell"/>
                <a:ea typeface="Schoolbell"/>
                <a:cs typeface="Schoolbell"/>
                <a:sym typeface="Schoolbell"/>
              </a:rPr>
              <a:t>In writing we will be focusing on writing simple sentences that can be read by others. We will use Language Through Colour to help develop our sentence structure.</a:t>
            </a:r>
            <a:endParaRPr sz="950">
              <a:latin typeface="Schoolbell"/>
              <a:ea typeface="Schoolbell"/>
              <a:cs typeface="Schoolbell"/>
              <a:sym typeface="Schoolbell"/>
            </a:endParaRPr>
          </a:p>
          <a:p>
            <a:pPr indent="0" lvl="0" marL="0" rtl="0" algn="ctr">
              <a:spcBef>
                <a:spcPts val="0"/>
              </a:spcBef>
              <a:spcAft>
                <a:spcPts val="0"/>
              </a:spcAft>
              <a:buNone/>
            </a:pPr>
            <a:r>
              <a:rPr lang="en" sz="950">
                <a:latin typeface="Schoolbell"/>
                <a:ea typeface="Schoolbell"/>
                <a:cs typeface="Schoolbell"/>
                <a:sym typeface="Schoolbell"/>
              </a:rPr>
              <a:t>In Phonics we will revising Year 1 phonemes to blend and segment words.</a:t>
            </a:r>
            <a:endParaRPr>
              <a:latin typeface="Schoolbell"/>
              <a:ea typeface="Schoolbell"/>
              <a:cs typeface="Schoolbell"/>
              <a:sym typeface="Schoolbell"/>
            </a:endParaRPr>
          </a:p>
        </p:txBody>
      </p:sp>
      <p:sp>
        <p:nvSpPr>
          <p:cNvPr id="59" name="Google Shape;59;p13"/>
          <p:cNvSpPr txBox="1"/>
          <p:nvPr/>
        </p:nvSpPr>
        <p:spPr>
          <a:xfrm>
            <a:off x="6080225" y="116825"/>
            <a:ext cx="2854200" cy="16977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600">
                <a:latin typeface="Schoolbell"/>
                <a:ea typeface="Schoolbell"/>
                <a:cs typeface="Schoolbell"/>
                <a:sym typeface="Schoolbell"/>
              </a:rPr>
              <a:t>Maths</a:t>
            </a:r>
            <a:endParaRPr b="1" sz="16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00">
                <a:latin typeface="Schoolbell"/>
                <a:ea typeface="Schoolbell"/>
                <a:cs typeface="Schoolbell"/>
                <a:sym typeface="Schoolbell"/>
              </a:rPr>
              <a:t>In Maths we will practise mental calculation daily to ensure we are secure in our number knowledge. </a:t>
            </a:r>
            <a:endParaRPr sz="9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00">
                <a:latin typeface="Schoolbell"/>
                <a:ea typeface="Schoolbell"/>
                <a:cs typeface="Schoolbell"/>
                <a:sym typeface="Schoolbell"/>
              </a:rPr>
              <a:t>Our Maths topics will focus on number and place value this term. We will partition numbers and develop our knowledge of tens and ones with numbers to 100. We will also explore ordering numbers.</a:t>
            </a:r>
            <a:endParaRPr sz="9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00">
                <a:latin typeface="Schoolbell"/>
                <a:ea typeface="Schoolbell"/>
                <a:cs typeface="Schoolbell"/>
                <a:sym typeface="Schoolbell"/>
              </a:rPr>
              <a:t>In daily lessons we will use practical resources to help us learn before recording our work and solving problems. </a:t>
            </a:r>
            <a:endParaRPr sz="9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t/>
            </a:r>
            <a:endParaRPr sz="900">
              <a:latin typeface="Schoolbell"/>
              <a:ea typeface="Schoolbell"/>
              <a:cs typeface="Schoolbell"/>
              <a:sym typeface="Schoolbell"/>
            </a:endParaRPr>
          </a:p>
          <a:p>
            <a:pPr indent="0" lvl="0" marL="0" rtl="0" algn="ctr">
              <a:spcBef>
                <a:spcPts val="0"/>
              </a:spcBef>
              <a:spcAft>
                <a:spcPts val="0"/>
              </a:spcAft>
              <a:buNone/>
            </a:pPr>
            <a:r>
              <a:t/>
            </a:r>
            <a:endParaRPr sz="600">
              <a:latin typeface="Schoolbell"/>
              <a:ea typeface="Schoolbell"/>
              <a:cs typeface="Schoolbell"/>
              <a:sym typeface="Schoolbell"/>
            </a:endParaRPr>
          </a:p>
        </p:txBody>
      </p:sp>
      <p:sp>
        <p:nvSpPr>
          <p:cNvPr id="60" name="Google Shape;60;p13"/>
          <p:cNvSpPr txBox="1"/>
          <p:nvPr/>
        </p:nvSpPr>
        <p:spPr>
          <a:xfrm>
            <a:off x="6080225" y="1974700"/>
            <a:ext cx="2854200" cy="13347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Science</a:t>
            </a:r>
            <a:endParaRPr b="1">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50">
                <a:latin typeface="Schoolbell"/>
                <a:ea typeface="Schoolbell"/>
                <a:cs typeface="Schoolbell"/>
                <a:sym typeface="Schoolbell"/>
              </a:rPr>
              <a:t>In Science our topic is Animals and Humans</a:t>
            </a:r>
            <a:endParaRPr sz="95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50">
                <a:latin typeface="Schoolbell"/>
                <a:ea typeface="Schoolbell"/>
                <a:cs typeface="Schoolbell"/>
                <a:sym typeface="Schoolbell"/>
              </a:rPr>
              <a:t>We will be looking at the human lifecycle and how humans and animals grow and change. We will compare adults and children and what they can do at different stages. </a:t>
            </a:r>
            <a:r>
              <a:rPr lang="en" sz="1000">
                <a:solidFill>
                  <a:schemeClr val="dk1"/>
                </a:solidFill>
                <a:latin typeface="Schoolbell"/>
                <a:ea typeface="Schoolbell"/>
                <a:cs typeface="Schoolbell"/>
                <a:sym typeface="Schoolbell"/>
              </a:rPr>
              <a:t>We will be learning about the basic needs of animals, including humans, for survival (water, food and air).</a:t>
            </a:r>
            <a:endParaRPr sz="1000">
              <a:solidFill>
                <a:schemeClr val="dk1"/>
              </a:solidFill>
              <a:latin typeface="Schoolbell"/>
              <a:ea typeface="Schoolbell"/>
              <a:cs typeface="Schoolbell"/>
              <a:sym typeface="Schoolbell"/>
            </a:endParaRPr>
          </a:p>
          <a:p>
            <a:pPr indent="0" lvl="0" marL="457200" rtl="0" algn="just">
              <a:spcBef>
                <a:spcPts val="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a:p>
            <a:pPr indent="0" lvl="0" marL="0" rtl="0" algn="just">
              <a:spcBef>
                <a:spcPts val="0"/>
              </a:spcBef>
              <a:spcAft>
                <a:spcPts val="0"/>
              </a:spcAft>
              <a:buNone/>
            </a:pPr>
            <a:r>
              <a:t/>
            </a:r>
            <a:endParaRPr sz="12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t/>
            </a:r>
            <a:endParaRPr sz="950">
              <a:latin typeface="Schoolbell"/>
              <a:ea typeface="Schoolbell"/>
              <a:cs typeface="Schoolbell"/>
              <a:sym typeface="Schoolbell"/>
            </a:endParaRPr>
          </a:p>
        </p:txBody>
      </p:sp>
      <p:sp>
        <p:nvSpPr>
          <p:cNvPr id="61" name="Google Shape;61;p13"/>
          <p:cNvSpPr txBox="1"/>
          <p:nvPr/>
        </p:nvSpPr>
        <p:spPr>
          <a:xfrm>
            <a:off x="3783525" y="3232975"/>
            <a:ext cx="1985700" cy="324600"/>
          </a:xfrm>
          <a:prstGeom prst="rect">
            <a:avLst/>
          </a:prstGeom>
          <a:solidFill>
            <a:srgbClr val="1155CC"/>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Schoolbell"/>
                <a:ea typeface="Schoolbell"/>
                <a:cs typeface="Schoolbell"/>
                <a:sym typeface="Schoolbell"/>
              </a:rPr>
              <a:t>Year 2 Term 1 Curriculum</a:t>
            </a:r>
            <a:endParaRPr b="1">
              <a:solidFill>
                <a:srgbClr val="FFFFFF"/>
              </a:solidFill>
              <a:latin typeface="Schoolbell"/>
              <a:ea typeface="Schoolbell"/>
              <a:cs typeface="Schoolbell"/>
              <a:sym typeface="Schoolbell"/>
            </a:endParaRPr>
          </a:p>
        </p:txBody>
      </p:sp>
      <p:sp>
        <p:nvSpPr>
          <p:cNvPr id="62" name="Google Shape;62;p13"/>
          <p:cNvSpPr txBox="1"/>
          <p:nvPr/>
        </p:nvSpPr>
        <p:spPr>
          <a:xfrm>
            <a:off x="105000" y="1865700"/>
            <a:ext cx="1683900" cy="21813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Art</a:t>
            </a:r>
            <a:endParaRPr b="1"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This term we will be exploring the work of Kandinsky. We will be mixing colours and using  </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 a range of techniques and materials to create our own pieces of art.</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The children will use different media to record observations including water colour, pastel, pencil, paint, clay.</a:t>
            </a:r>
            <a:endParaRPr sz="1000">
              <a:latin typeface="Schoolbell"/>
              <a:ea typeface="Schoolbell"/>
              <a:cs typeface="Schoolbell"/>
              <a:sym typeface="Schoolbell"/>
            </a:endParaRPr>
          </a:p>
        </p:txBody>
      </p:sp>
      <p:sp>
        <p:nvSpPr>
          <p:cNvPr id="63" name="Google Shape;63;p13"/>
          <p:cNvSpPr txBox="1"/>
          <p:nvPr/>
        </p:nvSpPr>
        <p:spPr>
          <a:xfrm>
            <a:off x="3681838" y="3625275"/>
            <a:ext cx="997500" cy="1427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R.E</a:t>
            </a:r>
            <a:endParaRPr b="1">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50">
                <a:latin typeface="Schoolbell"/>
                <a:ea typeface="Schoolbell"/>
                <a:cs typeface="Schoolbell"/>
                <a:sym typeface="Schoolbell"/>
              </a:rPr>
              <a:t>Christianity</a:t>
            </a:r>
            <a:endParaRPr sz="95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50">
                <a:latin typeface="Schoolbell"/>
                <a:ea typeface="Schoolbell"/>
                <a:cs typeface="Schoolbell"/>
                <a:sym typeface="Schoolbell"/>
              </a:rPr>
              <a:t>Key Question:</a:t>
            </a:r>
            <a:endParaRPr sz="95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50">
                <a:latin typeface="Schoolbell"/>
                <a:ea typeface="Schoolbell"/>
                <a:cs typeface="Schoolbell"/>
                <a:sym typeface="Schoolbell"/>
              </a:rPr>
              <a:t>Is it possible to be kind all of the time?</a:t>
            </a:r>
            <a:endParaRPr sz="95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4" name="Google Shape;64;p13"/>
          <p:cNvSpPr txBox="1"/>
          <p:nvPr/>
        </p:nvSpPr>
        <p:spPr>
          <a:xfrm>
            <a:off x="4824400" y="3625275"/>
            <a:ext cx="997500" cy="1427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RHE</a:t>
            </a:r>
            <a:endParaRPr b="1">
              <a:latin typeface="Schoolbell"/>
              <a:ea typeface="Schoolbell"/>
              <a:cs typeface="Schoolbell"/>
              <a:sym typeface="Schoolbell"/>
            </a:endParaRPr>
          </a:p>
          <a:p>
            <a:pPr indent="0" lvl="0" marL="0" rtl="0" algn="ctr">
              <a:spcBef>
                <a:spcPts val="0"/>
              </a:spcBef>
              <a:spcAft>
                <a:spcPts val="0"/>
              </a:spcAft>
              <a:buNone/>
            </a:pPr>
            <a:r>
              <a:rPr lang="en" sz="900">
                <a:latin typeface="Schoolbell"/>
                <a:ea typeface="Schoolbell"/>
                <a:cs typeface="Schoolbell"/>
                <a:sym typeface="Schoolbell"/>
              </a:rPr>
              <a:t>We will explore how families support and care for each other and how we keep ourselves safe.</a:t>
            </a:r>
            <a:endParaRPr sz="900">
              <a:latin typeface="Schoolbell"/>
              <a:ea typeface="Schoolbell"/>
              <a:cs typeface="Schoolbell"/>
              <a:sym typeface="Schoolbell"/>
            </a:endParaRPr>
          </a:p>
          <a:p>
            <a:pPr indent="0" lvl="0" marL="0" rtl="0" algn="l">
              <a:spcBef>
                <a:spcPts val="0"/>
              </a:spcBef>
              <a:spcAft>
                <a:spcPts val="0"/>
              </a:spcAft>
              <a:buNone/>
            </a:pPr>
            <a:r>
              <a:t/>
            </a:r>
            <a:endParaRPr sz="10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5" name="Google Shape;65;p13"/>
          <p:cNvSpPr txBox="1"/>
          <p:nvPr/>
        </p:nvSpPr>
        <p:spPr>
          <a:xfrm>
            <a:off x="1873500" y="1865700"/>
            <a:ext cx="1683900" cy="21813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Geography</a:t>
            </a:r>
            <a:endParaRPr b="1">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Key Question: Where do I live?</a:t>
            </a:r>
            <a:endParaRPr sz="1000">
              <a:latin typeface="Schoolbell"/>
              <a:ea typeface="Schoolbell"/>
              <a:cs typeface="Schoolbell"/>
              <a:sym typeface="Schoolbell"/>
            </a:endParaRPr>
          </a:p>
          <a:p>
            <a:pPr indent="0" lvl="0" marL="0" rtl="0" algn="ctr">
              <a:spcBef>
                <a:spcPts val="0"/>
              </a:spcBef>
              <a:spcAft>
                <a:spcPts val="0"/>
              </a:spcAft>
              <a:buNone/>
            </a:pPr>
            <a:r>
              <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The children will spend the term considering the local area around the school. They will develop map reading skills and follow routes.</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They will learn about physical and human features.</a:t>
            </a:r>
            <a:endParaRPr sz="10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6" name="Google Shape;66;p13"/>
          <p:cNvSpPr txBox="1"/>
          <p:nvPr/>
        </p:nvSpPr>
        <p:spPr>
          <a:xfrm>
            <a:off x="5966950" y="3494775"/>
            <a:ext cx="1575900" cy="15420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P.E</a:t>
            </a:r>
            <a:endParaRPr b="1">
              <a:latin typeface="Schoolbell"/>
              <a:ea typeface="Schoolbell"/>
              <a:cs typeface="Schoolbell"/>
              <a:sym typeface="Schoolbell"/>
            </a:endParaRPr>
          </a:p>
          <a:p>
            <a:pPr indent="0" lvl="0" marL="0" rtl="0" algn="l">
              <a:spcBef>
                <a:spcPts val="0"/>
              </a:spcBef>
              <a:spcAft>
                <a:spcPts val="0"/>
              </a:spcAft>
              <a:buNone/>
            </a:pPr>
            <a:r>
              <a:rPr b="1" lang="en" sz="900">
                <a:latin typeface="Schoolbell"/>
                <a:ea typeface="Schoolbell"/>
                <a:cs typeface="Schoolbell"/>
                <a:sym typeface="Schoolbell"/>
              </a:rPr>
              <a:t>Outdoor PE</a:t>
            </a:r>
            <a:r>
              <a:rPr lang="en" sz="900">
                <a:latin typeface="Schoolbell"/>
                <a:ea typeface="Schoolbell"/>
                <a:cs typeface="Schoolbell"/>
                <a:sym typeface="Schoolbell"/>
              </a:rPr>
              <a:t> - Send and </a:t>
            </a:r>
            <a:r>
              <a:rPr lang="en" sz="900">
                <a:latin typeface="Schoolbell"/>
                <a:ea typeface="Schoolbell"/>
                <a:cs typeface="Schoolbell"/>
                <a:sym typeface="Schoolbell"/>
              </a:rPr>
              <a:t>receive </a:t>
            </a:r>
            <a:r>
              <a:rPr lang="en" sz="900">
                <a:latin typeface="Schoolbell"/>
                <a:ea typeface="Schoolbell"/>
                <a:cs typeface="Schoolbell"/>
                <a:sym typeface="Schoolbell"/>
              </a:rPr>
              <a:t>a ball using our feet.</a:t>
            </a:r>
            <a:endParaRPr sz="900">
              <a:latin typeface="Schoolbell"/>
              <a:ea typeface="Schoolbell"/>
              <a:cs typeface="Schoolbell"/>
              <a:sym typeface="Schoolbell"/>
            </a:endParaRPr>
          </a:p>
          <a:p>
            <a:pPr indent="0" lvl="0" marL="0" rtl="0" algn="l">
              <a:spcBef>
                <a:spcPts val="0"/>
              </a:spcBef>
              <a:spcAft>
                <a:spcPts val="0"/>
              </a:spcAft>
              <a:buNone/>
            </a:pPr>
            <a:r>
              <a:rPr b="1" lang="en" sz="900">
                <a:latin typeface="Schoolbell"/>
                <a:ea typeface="Schoolbell"/>
                <a:cs typeface="Schoolbell"/>
                <a:sym typeface="Schoolbell"/>
              </a:rPr>
              <a:t>Dance</a:t>
            </a:r>
            <a:r>
              <a:rPr lang="en" sz="900">
                <a:latin typeface="Schoolbell"/>
                <a:ea typeface="Schoolbell"/>
                <a:cs typeface="Schoolbell"/>
                <a:sym typeface="Schoolbell"/>
              </a:rPr>
              <a:t> - Linking shapes and  balancing</a:t>
            </a:r>
            <a:endParaRPr sz="900">
              <a:latin typeface="Schoolbell"/>
              <a:ea typeface="Schoolbell"/>
              <a:cs typeface="Schoolbell"/>
              <a:sym typeface="Schoolbell"/>
            </a:endParaRPr>
          </a:p>
          <a:p>
            <a:pPr indent="0" lvl="0" marL="0" rtl="0" algn="l">
              <a:spcBef>
                <a:spcPts val="0"/>
              </a:spcBef>
              <a:spcAft>
                <a:spcPts val="0"/>
              </a:spcAft>
              <a:buNone/>
            </a:pPr>
            <a:r>
              <a:rPr b="1" lang="en" sz="900">
                <a:latin typeface="Schoolbell"/>
                <a:ea typeface="Schoolbell"/>
                <a:cs typeface="Schoolbell"/>
                <a:sym typeface="Schoolbell"/>
              </a:rPr>
              <a:t>Gymnastics -</a:t>
            </a:r>
            <a:r>
              <a:rPr lang="en" sz="900">
                <a:latin typeface="Schoolbell"/>
                <a:ea typeface="Schoolbell"/>
                <a:cs typeface="Schoolbell"/>
                <a:sym typeface="Schoolbell"/>
              </a:rPr>
              <a:t> perform basic actions with control at different speeds and levels.</a:t>
            </a:r>
            <a:endParaRPr sz="9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7" name="Google Shape;67;p13"/>
          <p:cNvSpPr txBox="1"/>
          <p:nvPr/>
        </p:nvSpPr>
        <p:spPr>
          <a:xfrm>
            <a:off x="7649300" y="3469575"/>
            <a:ext cx="1285200" cy="15924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Computing</a:t>
            </a:r>
            <a:endParaRPr sz="700">
              <a:latin typeface="Schoolbell"/>
              <a:ea typeface="Schoolbell"/>
              <a:cs typeface="Schoolbell"/>
              <a:sym typeface="Schoolbell"/>
            </a:endParaRPr>
          </a:p>
          <a:p>
            <a:pPr indent="0" lvl="0" marL="0" rtl="0" algn="ctr">
              <a:spcBef>
                <a:spcPts val="0"/>
              </a:spcBef>
              <a:spcAft>
                <a:spcPts val="0"/>
              </a:spcAft>
              <a:buNone/>
            </a:pPr>
            <a:r>
              <a:rPr lang="en" sz="900">
                <a:latin typeface="Schoolbell"/>
                <a:ea typeface="Schoolbell"/>
                <a:cs typeface="Schoolbell"/>
                <a:sym typeface="Schoolbell"/>
              </a:rPr>
              <a:t>In computing this term the focus will be on e-safety. We will look at ways to keep safe online.</a:t>
            </a:r>
            <a:endParaRPr sz="900">
              <a:latin typeface="Schoolbell"/>
              <a:ea typeface="Schoolbell"/>
              <a:cs typeface="Schoolbell"/>
              <a:sym typeface="Schoolbell"/>
            </a:endParaRPr>
          </a:p>
          <a:p>
            <a:pPr indent="0" lvl="0" marL="0" rtl="0" algn="ctr">
              <a:spcBef>
                <a:spcPts val="0"/>
              </a:spcBef>
              <a:spcAft>
                <a:spcPts val="0"/>
              </a:spcAft>
              <a:buNone/>
            </a:pPr>
            <a:r>
              <a:rPr lang="en" sz="900">
                <a:latin typeface="Schoolbell"/>
                <a:ea typeface="Schoolbell"/>
                <a:cs typeface="Schoolbell"/>
                <a:sym typeface="Schoolbell"/>
              </a:rPr>
              <a:t>We will also be practising logging into Google.</a:t>
            </a:r>
            <a:endParaRPr sz="900">
              <a:latin typeface="Schoolbell"/>
              <a:ea typeface="Schoolbell"/>
              <a:cs typeface="Schoolbell"/>
              <a:sym typeface="Schoolbell"/>
            </a:endParaRPr>
          </a:p>
        </p:txBody>
      </p:sp>
      <p:sp>
        <p:nvSpPr>
          <p:cNvPr id="68" name="Google Shape;68;p13"/>
          <p:cNvSpPr txBox="1"/>
          <p:nvPr/>
        </p:nvSpPr>
        <p:spPr>
          <a:xfrm>
            <a:off x="153600" y="4152775"/>
            <a:ext cx="1635300" cy="9285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Music</a:t>
            </a:r>
            <a:endParaRPr b="1">
              <a:latin typeface="Schoolbell"/>
              <a:ea typeface="Schoolbell"/>
              <a:cs typeface="Schoolbell"/>
              <a:sym typeface="Schoolbell"/>
            </a:endParaRPr>
          </a:p>
          <a:p>
            <a:pPr indent="0" lvl="0" marL="0" rtl="0" algn="ctr">
              <a:spcBef>
                <a:spcPts val="0"/>
              </a:spcBef>
              <a:spcAft>
                <a:spcPts val="0"/>
              </a:spcAft>
              <a:buNone/>
            </a:pPr>
            <a:r>
              <a:rPr lang="en" sz="900">
                <a:latin typeface="Schoolbell"/>
                <a:ea typeface="Schoolbell"/>
                <a:cs typeface="Schoolbell"/>
                <a:sym typeface="Schoolbell"/>
              </a:rPr>
              <a:t>We will be exploring ‘Musical Me’. We will learn about timbre and dynamics and use tuned percussion instruments.</a:t>
            </a:r>
            <a:endParaRPr sz="900">
              <a:latin typeface="Schoolbell"/>
              <a:ea typeface="Schoolbell"/>
              <a:cs typeface="Schoolbell"/>
              <a:sym typeface="Schoolbell"/>
            </a:endParaRPr>
          </a:p>
          <a:p>
            <a:pPr indent="0" lvl="0" marL="0" rtl="0" algn="ctr">
              <a:spcBef>
                <a:spcPts val="0"/>
              </a:spcBef>
              <a:spcAft>
                <a:spcPts val="0"/>
              </a:spcAft>
              <a:buNone/>
            </a:pPr>
            <a:r>
              <a:t/>
            </a:r>
            <a:endParaRPr sz="900">
              <a:latin typeface="Schoolbell"/>
              <a:ea typeface="Schoolbell"/>
              <a:cs typeface="Schoolbell"/>
              <a:sym typeface="Schoolbell"/>
            </a:endParaRPr>
          </a:p>
          <a:p>
            <a:pPr indent="0" lvl="0" marL="0" rtl="0" algn="ctr">
              <a:spcBef>
                <a:spcPts val="0"/>
              </a:spcBef>
              <a:spcAft>
                <a:spcPts val="0"/>
              </a:spcAft>
              <a:buNone/>
            </a:pPr>
            <a:r>
              <a:t/>
            </a:r>
            <a:endParaRPr sz="900">
              <a:latin typeface="Schoolbell"/>
              <a:ea typeface="Schoolbell"/>
              <a:cs typeface="Schoolbell"/>
              <a:sym typeface="Schoolbell"/>
            </a:endParaRPr>
          </a:p>
        </p:txBody>
      </p:sp>
      <p:sp>
        <p:nvSpPr>
          <p:cNvPr id="69" name="Google Shape;69;p13"/>
          <p:cNvSpPr txBox="1"/>
          <p:nvPr/>
        </p:nvSpPr>
        <p:spPr>
          <a:xfrm>
            <a:off x="1917725" y="4157550"/>
            <a:ext cx="1635300" cy="8949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PSHE</a:t>
            </a:r>
            <a:endParaRPr b="1">
              <a:latin typeface="Schoolbell"/>
              <a:ea typeface="Schoolbell"/>
              <a:cs typeface="Schoolbell"/>
              <a:sym typeface="Schoolbell"/>
            </a:endParaRPr>
          </a:p>
          <a:p>
            <a:pPr indent="0" lvl="0" marL="0" rtl="0" algn="ctr">
              <a:spcBef>
                <a:spcPts val="0"/>
              </a:spcBef>
              <a:spcAft>
                <a:spcPts val="0"/>
              </a:spcAft>
              <a:buNone/>
            </a:pPr>
            <a:r>
              <a:rPr lang="en" sz="900">
                <a:latin typeface="Schoolbell"/>
                <a:ea typeface="Schoolbell"/>
                <a:cs typeface="Schoolbell"/>
                <a:sym typeface="Schoolbell"/>
              </a:rPr>
              <a:t>Key Question: What makes a good friend?</a:t>
            </a:r>
            <a:endParaRPr sz="900">
              <a:latin typeface="Schoolbell"/>
              <a:ea typeface="Schoolbell"/>
              <a:cs typeface="Schoolbell"/>
              <a:sym typeface="Schoolbell"/>
            </a:endParaRPr>
          </a:p>
          <a:p>
            <a:pPr indent="0" lvl="0" marL="0" rtl="0" algn="ctr">
              <a:spcBef>
                <a:spcPts val="0"/>
              </a:spcBef>
              <a:spcAft>
                <a:spcPts val="0"/>
              </a:spcAft>
              <a:buNone/>
            </a:pPr>
            <a:r>
              <a:rPr lang="en" sz="900">
                <a:latin typeface="Schoolbell"/>
                <a:ea typeface="Schoolbell"/>
                <a:cs typeface="Schoolbell"/>
                <a:sym typeface="Schoolbell"/>
              </a:rPr>
              <a:t>Discussion and activities in weekly circle time sessions.</a:t>
            </a:r>
            <a:endParaRPr sz="900">
              <a:latin typeface="Schoolbell"/>
              <a:ea typeface="Schoolbell"/>
              <a:cs typeface="Schoolbell"/>
              <a:sym typeface="Schoolbell"/>
            </a:endParaRPr>
          </a:p>
          <a:p>
            <a:pPr indent="0" lvl="0" marL="0" rtl="0" algn="ctr">
              <a:spcBef>
                <a:spcPts val="0"/>
              </a:spcBef>
              <a:spcAft>
                <a:spcPts val="0"/>
              </a:spcAft>
              <a:buNone/>
            </a:pPr>
            <a:r>
              <a:t/>
            </a:r>
            <a:endParaRPr sz="900">
              <a:latin typeface="Schoolbell"/>
              <a:ea typeface="Schoolbell"/>
              <a:cs typeface="Schoolbell"/>
              <a:sym typeface="Schoolbe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