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5143500" cx="9144000"/>
  <p:notesSz cx="6858000" cy="9144000"/>
  <p:embeddedFontLst>
    <p:embeddedFont>
      <p:font typeface="Schoolbell"/>
      <p:regular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8" roundtripDataSignature="AMtx7mhFqKrimbAebVRSzmhkbcjJmwWQa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choolbell-regular.fntdata"/><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5" name="Google Shape;45;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1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9" name="Google Shape;49;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3" name="Google Shape;13;p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4" name="Google Shape;14;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7" name="Google Shape;17;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0" name="Google Shape;20;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1" name="Google Shape;21;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5" name="Google Shape;25;p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6" name="Google Shape;26;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3" name="Google Shape;33;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1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1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0" name="Google Shape;40;p1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1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2" name="Google Shape;42;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53" name="Shape 53"/>
        <p:cNvGrpSpPr/>
        <p:nvPr/>
      </p:nvGrpSpPr>
      <p:grpSpPr>
        <a:xfrm>
          <a:off x="0" y="0"/>
          <a:ext cx="0" cy="0"/>
          <a:chOff x="0" y="0"/>
          <a:chExt cx="0" cy="0"/>
        </a:xfrm>
      </p:grpSpPr>
      <p:sp>
        <p:nvSpPr>
          <p:cNvPr id="54" name="Google Shape;54;p1"/>
          <p:cNvSpPr/>
          <p:nvPr/>
        </p:nvSpPr>
        <p:spPr>
          <a:xfrm>
            <a:off x="3881375" y="1900375"/>
            <a:ext cx="1427100" cy="1278300"/>
          </a:xfrm>
          <a:prstGeom prst="ellipse">
            <a:avLst/>
          </a:prstGeom>
          <a:solidFill>
            <a:srgbClr val="1155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5" name="Google Shape;55;p1"/>
          <p:cNvPicPr preferRelativeResize="0"/>
          <p:nvPr/>
        </p:nvPicPr>
        <p:blipFill rotWithShape="1">
          <a:blip r:embed="rId3">
            <a:alphaModFix/>
          </a:blip>
          <a:srcRect b="0" l="0" r="0" t="0"/>
          <a:stretch/>
        </p:blipFill>
        <p:spPr>
          <a:xfrm>
            <a:off x="4301576" y="2092113"/>
            <a:ext cx="625375" cy="894825"/>
          </a:xfrm>
          <a:prstGeom prst="rect">
            <a:avLst/>
          </a:prstGeom>
          <a:noFill/>
          <a:ln>
            <a:noFill/>
          </a:ln>
        </p:spPr>
      </p:pic>
      <p:sp>
        <p:nvSpPr>
          <p:cNvPr id="56" name="Google Shape;56;p1"/>
          <p:cNvSpPr txBox="1"/>
          <p:nvPr/>
        </p:nvSpPr>
        <p:spPr>
          <a:xfrm>
            <a:off x="3404525" y="1392900"/>
            <a:ext cx="2419500" cy="324600"/>
          </a:xfrm>
          <a:prstGeom prst="rect">
            <a:avLst/>
          </a:prstGeom>
          <a:solidFill>
            <a:srgbClr val="1155CC"/>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 sz="1400" u="none" cap="none" strike="noStrike">
                <a:solidFill>
                  <a:srgbClr val="FFFFFF"/>
                </a:solidFill>
                <a:latin typeface="Schoolbell"/>
                <a:ea typeface="Schoolbell"/>
                <a:cs typeface="Schoolbell"/>
                <a:sym typeface="Schoolbell"/>
              </a:rPr>
              <a:t>Great Chart Primary School</a:t>
            </a:r>
            <a:endParaRPr b="1" i="0" sz="1400" u="none" cap="none" strike="noStrike">
              <a:solidFill>
                <a:srgbClr val="FFFFFF"/>
              </a:solidFill>
              <a:latin typeface="Schoolbell"/>
              <a:ea typeface="Schoolbell"/>
              <a:cs typeface="Schoolbell"/>
              <a:sym typeface="Schoolbell"/>
            </a:endParaRPr>
          </a:p>
        </p:txBody>
      </p:sp>
      <p:sp>
        <p:nvSpPr>
          <p:cNvPr id="57" name="Google Shape;57;p1"/>
          <p:cNvSpPr txBox="1"/>
          <p:nvPr/>
        </p:nvSpPr>
        <p:spPr>
          <a:xfrm>
            <a:off x="3404525" y="160525"/>
            <a:ext cx="2380800" cy="1152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School Value</a:t>
            </a:r>
            <a:endParaRPr b="1" i="0" sz="1400" u="none" cap="none" strike="noStrike">
              <a:solidFill>
                <a:srgbClr val="000000"/>
              </a:solidFill>
              <a:latin typeface="Schoolbell"/>
              <a:ea typeface="Schoolbell"/>
              <a:cs typeface="Schoolbell"/>
              <a:sym typeface="Schoolbell"/>
            </a:endParaRPr>
          </a:p>
          <a:p>
            <a:pPr indent="0" lvl="0" marL="0" marR="0" rtl="0" algn="ctr">
              <a:lnSpc>
                <a:spcPct val="107916"/>
              </a:lnSpc>
              <a:spcBef>
                <a:spcPts val="0"/>
              </a:spcBef>
              <a:spcAft>
                <a:spcPts val="0"/>
              </a:spcAft>
              <a:buClr>
                <a:srgbClr val="000000"/>
              </a:buClr>
              <a:buSzPts val="1100"/>
              <a:buFont typeface="Arial"/>
              <a:buNone/>
            </a:pPr>
            <a:r>
              <a:rPr b="1" i="0" lang="en" sz="1100" u="sng" cap="none" strike="noStrike">
                <a:solidFill>
                  <a:srgbClr val="000000"/>
                </a:solidFill>
                <a:latin typeface="Schoolbell"/>
                <a:ea typeface="Schoolbell"/>
                <a:cs typeface="Schoolbell"/>
                <a:sym typeface="Schoolbell"/>
              </a:rPr>
              <a:t>Teamwork</a:t>
            </a:r>
            <a:endParaRPr b="0" i="0" sz="1400" u="none" cap="none" strike="noStrike">
              <a:solidFill>
                <a:srgbClr val="000000"/>
              </a:solidFill>
              <a:latin typeface="Arial"/>
              <a:ea typeface="Arial"/>
              <a:cs typeface="Arial"/>
              <a:sym typeface="Arial"/>
            </a:endParaRPr>
          </a:p>
          <a:p>
            <a:pPr indent="0" lvl="0" marL="0" marR="0" rtl="0" algn="ctr">
              <a:lnSpc>
                <a:spcPct val="107916"/>
              </a:lnSpc>
              <a:spcBef>
                <a:spcPts val="800"/>
              </a:spcBef>
              <a:spcAft>
                <a:spcPts val="0"/>
              </a:spcAft>
              <a:buClr>
                <a:srgbClr val="000000"/>
              </a:buClr>
              <a:buSzPts val="1100"/>
              <a:buFont typeface="Arial"/>
              <a:buNone/>
            </a:pPr>
            <a:r>
              <a:rPr b="0" i="0" lang="en" sz="900" u="none" cap="none" strike="noStrike">
                <a:solidFill>
                  <a:srgbClr val="000000"/>
                </a:solidFill>
                <a:latin typeface="Schoolbell"/>
                <a:ea typeface="Schoolbell"/>
                <a:cs typeface="Schoolbell"/>
                <a:sym typeface="Schoolbell"/>
              </a:rPr>
              <a:t>This will be taught through weekly circle time sessions, classroom displays and our classroom and school ethos.</a:t>
            </a:r>
            <a:endParaRPr b="0" i="0" sz="1050" u="none" cap="none" strike="noStrike">
              <a:solidFill>
                <a:srgbClr val="000000"/>
              </a:solidFill>
              <a:latin typeface="Schoolbell"/>
              <a:ea typeface="Schoolbell"/>
              <a:cs typeface="Schoolbell"/>
              <a:sym typeface="Schoolbel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Schoolbell"/>
              <a:ea typeface="Schoolbell"/>
              <a:cs typeface="Schoolbell"/>
              <a:sym typeface="Schoolbell"/>
            </a:endParaRPr>
          </a:p>
        </p:txBody>
      </p:sp>
      <p:sp>
        <p:nvSpPr>
          <p:cNvPr id="58" name="Google Shape;58;p1"/>
          <p:cNvSpPr txBox="1"/>
          <p:nvPr/>
        </p:nvSpPr>
        <p:spPr>
          <a:xfrm>
            <a:off x="53977" y="160525"/>
            <a:ext cx="3253448" cy="1809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1400" u="none" cap="none" strike="noStrike">
                <a:solidFill>
                  <a:schemeClr val="dk1"/>
                </a:solidFill>
                <a:latin typeface="Schoolbell"/>
                <a:ea typeface="Schoolbell"/>
                <a:cs typeface="Schoolbell"/>
                <a:sym typeface="Schoolbell"/>
              </a:rPr>
              <a:t>English</a:t>
            </a:r>
            <a:endParaRPr b="1" i="0" sz="1400" u="none" cap="none" strike="noStrike">
              <a:solidFill>
                <a:schemeClr val="dk1"/>
              </a:solidFill>
              <a:latin typeface="Schoolbell"/>
              <a:ea typeface="Schoolbell"/>
              <a:cs typeface="Schoolbell"/>
              <a:sym typeface="Schoolbell"/>
            </a:endParaRPr>
          </a:p>
          <a:p>
            <a:pPr indent="0" lvl="0" marL="0" marR="0" rtl="0" algn="l">
              <a:lnSpc>
                <a:spcPct val="100000"/>
              </a:lnSpc>
              <a:spcBef>
                <a:spcPts val="0"/>
              </a:spcBef>
              <a:spcAft>
                <a:spcPts val="0"/>
              </a:spcAft>
              <a:buClr>
                <a:schemeClr val="dk1"/>
              </a:buClr>
              <a:buSzPts val="1100"/>
              <a:buFont typeface="Arial"/>
              <a:buNone/>
            </a:pPr>
            <a:r>
              <a:rPr b="0" i="0" lang="en" sz="900" u="none" cap="none" strike="noStrike">
                <a:solidFill>
                  <a:schemeClr val="dk1"/>
                </a:solidFill>
                <a:latin typeface="Schoolbell"/>
                <a:ea typeface="Schoolbell"/>
                <a:cs typeface="Schoolbell"/>
                <a:sym typeface="Schoolbell"/>
              </a:rPr>
              <a:t>Throughout this term, we will be exploring different genres of writing through studying Emma Carroll’s ‘Letters from the Lighthouse’. The children will be encouraged to develop their use of powerful language in their writing and applying the grammar skills from their Literacy skills lessons within their written work. They will be writing:</a:t>
            </a:r>
            <a:endParaRPr b="0" i="0" sz="900" u="none" cap="none" strike="noStrike">
              <a:solidFill>
                <a:schemeClr val="dk1"/>
              </a:solidFill>
              <a:latin typeface="Schoolbell"/>
              <a:ea typeface="Schoolbell"/>
              <a:cs typeface="Schoolbell"/>
              <a:sym typeface="Schoolbell"/>
            </a:endParaRPr>
          </a:p>
          <a:p>
            <a:pPr indent="-171450" lvl="0" marL="171450" marR="0" rtl="0" algn="l">
              <a:lnSpc>
                <a:spcPct val="100000"/>
              </a:lnSpc>
              <a:spcBef>
                <a:spcPts val="0"/>
              </a:spcBef>
              <a:spcAft>
                <a:spcPts val="0"/>
              </a:spcAft>
              <a:buClr>
                <a:schemeClr val="dk1"/>
              </a:buClr>
              <a:buSzPts val="1100"/>
              <a:buFont typeface="Arial"/>
              <a:buChar char="-"/>
            </a:pPr>
            <a:r>
              <a:rPr b="0" i="0" lang="en" sz="900" u="none" cap="none" strike="noStrike">
                <a:solidFill>
                  <a:schemeClr val="dk1"/>
                </a:solidFill>
                <a:latin typeface="Schoolbell"/>
                <a:ea typeface="Schoolbell"/>
                <a:cs typeface="Schoolbell"/>
                <a:sym typeface="Schoolbell"/>
              </a:rPr>
              <a:t>Descriptive narratives</a:t>
            </a:r>
            <a:endParaRPr b="0" i="0" sz="900" u="none" cap="none" strike="noStrike">
              <a:solidFill>
                <a:schemeClr val="dk1"/>
              </a:solidFill>
              <a:latin typeface="Schoolbell"/>
              <a:ea typeface="Schoolbell"/>
              <a:cs typeface="Schoolbell"/>
              <a:sym typeface="Schoolbell"/>
            </a:endParaRPr>
          </a:p>
          <a:p>
            <a:pPr indent="-171450" lvl="0" marL="171450" marR="0" rtl="0" algn="l">
              <a:lnSpc>
                <a:spcPct val="100000"/>
              </a:lnSpc>
              <a:spcBef>
                <a:spcPts val="0"/>
              </a:spcBef>
              <a:spcAft>
                <a:spcPts val="0"/>
              </a:spcAft>
              <a:buClr>
                <a:schemeClr val="dk1"/>
              </a:buClr>
              <a:buSzPts val="1100"/>
              <a:buFont typeface="Arial"/>
              <a:buChar char="-"/>
            </a:pPr>
            <a:r>
              <a:rPr b="0" i="0" lang="en" sz="900" u="none" cap="none" strike="noStrike">
                <a:solidFill>
                  <a:schemeClr val="dk1"/>
                </a:solidFill>
                <a:latin typeface="Schoolbell"/>
                <a:ea typeface="Schoolbell"/>
                <a:cs typeface="Schoolbell"/>
                <a:sym typeface="Schoolbell"/>
              </a:rPr>
              <a:t>Informal letters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100"/>
              <a:buFont typeface="Arial"/>
              <a:buChar char="-"/>
            </a:pPr>
            <a:r>
              <a:rPr b="0" i="0" lang="en" sz="900" u="none" cap="none" strike="noStrike">
                <a:solidFill>
                  <a:schemeClr val="dk1"/>
                </a:solidFill>
                <a:latin typeface="Schoolbell"/>
                <a:ea typeface="Schoolbell"/>
                <a:cs typeface="Schoolbell"/>
                <a:sym typeface="Schoolbell"/>
              </a:rPr>
              <a:t>News reports</a:t>
            </a:r>
            <a:endParaRPr b="0" i="0" sz="900" u="none" cap="none" strike="noStrike">
              <a:solidFill>
                <a:schemeClr val="dk1"/>
              </a:solidFill>
              <a:latin typeface="Schoolbell"/>
              <a:ea typeface="Schoolbell"/>
              <a:cs typeface="Schoolbell"/>
              <a:sym typeface="Schoolbell"/>
            </a:endParaRPr>
          </a:p>
          <a:p>
            <a:pPr indent="-101600" lvl="0" marL="17145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Schoolbell"/>
              <a:ea typeface="Schoolbell"/>
              <a:cs typeface="Schoolbell"/>
              <a:sym typeface="Schoolbell"/>
            </a:endParaRPr>
          </a:p>
          <a:p>
            <a:pPr indent="0" lvl="0" marL="0" marR="0" rtl="0" algn="ctr">
              <a:lnSpc>
                <a:spcPct val="100000"/>
              </a:lnSpc>
              <a:spcBef>
                <a:spcPts val="0"/>
              </a:spcBef>
              <a:spcAft>
                <a:spcPts val="0"/>
              </a:spcAft>
              <a:buClr>
                <a:schemeClr val="dk1"/>
              </a:buClr>
              <a:buSzPts val="1100"/>
              <a:buFont typeface="Arial"/>
              <a:buNone/>
            </a:pPr>
            <a:r>
              <a:t/>
            </a:r>
            <a:endParaRPr b="1" i="0" sz="1400" u="none" cap="none" strike="noStrike">
              <a:solidFill>
                <a:srgbClr val="000000"/>
              </a:solidFill>
              <a:latin typeface="Schoolbell"/>
              <a:ea typeface="Schoolbell"/>
              <a:cs typeface="Schoolbell"/>
              <a:sym typeface="Schoolbel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Schoolbell"/>
              <a:ea typeface="Schoolbell"/>
              <a:cs typeface="Schoolbell"/>
              <a:sym typeface="Schoolbell"/>
            </a:endParaRPr>
          </a:p>
        </p:txBody>
      </p:sp>
      <p:sp>
        <p:nvSpPr>
          <p:cNvPr id="59" name="Google Shape;59;p1"/>
          <p:cNvSpPr txBox="1"/>
          <p:nvPr/>
        </p:nvSpPr>
        <p:spPr>
          <a:xfrm>
            <a:off x="5951724" y="108225"/>
            <a:ext cx="3138299" cy="171105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Maths</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chemeClr val="dk1"/>
              </a:buClr>
              <a:buSzPts val="1100"/>
              <a:buFont typeface="Arial"/>
              <a:buNone/>
            </a:pPr>
            <a:r>
              <a:rPr b="0" i="0" lang="en" sz="800" u="none" cap="none" strike="noStrike">
                <a:solidFill>
                  <a:srgbClr val="000000"/>
                </a:solidFill>
                <a:latin typeface="Schoolbell"/>
                <a:ea typeface="Schoolbell"/>
                <a:cs typeface="Schoolbell"/>
                <a:sym typeface="Schoolbell"/>
              </a:rPr>
              <a:t>Throughout his term we will be focusing on place value and the four operations: addition, subtraction, multiplication and division</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read, write, order and compare numbers up to 10,000,000 and determine the value of each digit</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round any whole number to a required degree of accuracy</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use negative numbers in context, and calculate intervals across 0</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solve number and practical problems</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Add and subtract integers</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Multiply up to four digit numbers by 2 digit numbers</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Divide numbers up to 4 digits by 2 digits</a:t>
            </a:r>
            <a:endParaRPr b="0" i="0" sz="1400" u="none" cap="none" strike="noStrike">
              <a:solidFill>
                <a:srgbClr val="000000"/>
              </a:solidFill>
              <a:latin typeface="Arial"/>
              <a:ea typeface="Arial"/>
              <a:cs typeface="Arial"/>
              <a:sym typeface="Arial"/>
            </a:endParaRPr>
          </a:p>
          <a:p>
            <a:pPr indent="-279400" lvl="0" marL="285750" marR="0" rtl="0" algn="l">
              <a:lnSpc>
                <a:spcPct val="100000"/>
              </a:lnSpc>
              <a:spcBef>
                <a:spcPts val="0"/>
              </a:spcBef>
              <a:spcAft>
                <a:spcPts val="0"/>
              </a:spcAft>
              <a:buClr>
                <a:srgbClr val="000000"/>
              </a:buClr>
              <a:buSzPts val="800"/>
              <a:buFont typeface="Schoolbell"/>
              <a:buChar char="-"/>
            </a:pPr>
            <a:r>
              <a:rPr b="0" i="0" lang="en" sz="800" u="none" cap="none" strike="noStrike">
                <a:solidFill>
                  <a:srgbClr val="000000"/>
                </a:solidFill>
                <a:latin typeface="Schoolbell"/>
                <a:ea typeface="Schoolbell"/>
                <a:cs typeface="Schoolbell"/>
                <a:sym typeface="Schoolbell"/>
              </a:rPr>
              <a:t>Recognise common factors and multiples</a:t>
            </a:r>
            <a:endParaRPr b="0" i="0" sz="1400" u="none" cap="none" strike="noStrike">
              <a:solidFill>
                <a:srgbClr val="000000"/>
              </a:solidFill>
              <a:latin typeface="Arial"/>
              <a:ea typeface="Arial"/>
              <a:cs typeface="Arial"/>
              <a:sym typeface="Arial"/>
            </a:endParaRPr>
          </a:p>
          <a:p>
            <a:pPr indent="-228600" lvl="0" marL="285750" marR="0" rtl="0" algn="l">
              <a:lnSpc>
                <a:spcPct val="100000"/>
              </a:lnSpc>
              <a:spcBef>
                <a:spcPts val="0"/>
              </a:spcBef>
              <a:spcAft>
                <a:spcPts val="0"/>
              </a:spcAft>
              <a:buClr>
                <a:srgbClr val="000000"/>
              </a:buClr>
              <a:buSzPts val="800"/>
              <a:buFont typeface="Schoolbell"/>
              <a:buNone/>
            </a:pPr>
            <a:r>
              <a:t/>
            </a:r>
            <a:endParaRPr b="0" i="0" sz="800" u="none" cap="none" strike="noStrike">
              <a:solidFill>
                <a:srgbClr val="000000"/>
              </a:solidFill>
              <a:latin typeface="Schoolbell"/>
              <a:ea typeface="Schoolbell"/>
              <a:cs typeface="Schoolbell"/>
              <a:sym typeface="Schoolbell"/>
            </a:endParaRPr>
          </a:p>
          <a:p>
            <a:pPr indent="-228600" lvl="0" marL="285750" marR="0" rtl="0" algn="l">
              <a:lnSpc>
                <a:spcPct val="100000"/>
              </a:lnSpc>
              <a:spcBef>
                <a:spcPts val="0"/>
              </a:spcBef>
              <a:spcAft>
                <a:spcPts val="0"/>
              </a:spcAft>
              <a:buClr>
                <a:srgbClr val="000000"/>
              </a:buClr>
              <a:buSzPts val="600"/>
              <a:buFont typeface="Schoolbell"/>
              <a:buNone/>
            </a:pPr>
            <a:r>
              <a:t/>
            </a:r>
            <a:endParaRPr b="0" i="0" sz="600" u="none" cap="none" strike="noStrike">
              <a:solidFill>
                <a:srgbClr val="000000"/>
              </a:solidFill>
              <a:latin typeface="Schoolbell"/>
              <a:ea typeface="Schoolbell"/>
              <a:cs typeface="Schoolbell"/>
              <a:sym typeface="Schoolbell"/>
            </a:endParaRPr>
          </a:p>
        </p:txBody>
      </p:sp>
      <p:sp>
        <p:nvSpPr>
          <p:cNvPr id="60" name="Google Shape;60;p1"/>
          <p:cNvSpPr txBox="1"/>
          <p:nvPr/>
        </p:nvSpPr>
        <p:spPr>
          <a:xfrm>
            <a:off x="5951725" y="1886975"/>
            <a:ext cx="3138298" cy="146765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1400" u="none" cap="none" strike="noStrike">
                <a:solidFill>
                  <a:srgbClr val="000000"/>
                </a:solidFill>
                <a:latin typeface="Schoolbell"/>
                <a:ea typeface="Schoolbell"/>
                <a:cs typeface="Schoolbell"/>
                <a:sym typeface="Schoolbell"/>
              </a:rPr>
              <a:t>Science</a:t>
            </a:r>
            <a:endParaRPr b="1" i="0" sz="1400" u="none" cap="none" strike="noStrike">
              <a:solidFill>
                <a:schemeClr val="dk1"/>
              </a:solidFill>
              <a:latin typeface="Schoolbell"/>
              <a:ea typeface="Schoolbell"/>
              <a:cs typeface="Schoolbell"/>
              <a:sym typeface="Schoolbell"/>
            </a:endParaRPr>
          </a:p>
          <a:p>
            <a:pPr indent="0" lvl="0" marL="0" marR="0" rtl="0" algn="l">
              <a:lnSpc>
                <a:spcPct val="115000"/>
              </a:lnSpc>
              <a:spcBef>
                <a:spcPts val="0"/>
              </a:spcBef>
              <a:spcAft>
                <a:spcPts val="0"/>
              </a:spcAft>
              <a:buClr>
                <a:schemeClr val="dk1"/>
              </a:buClr>
              <a:buSzPts val="1100"/>
              <a:buFont typeface="Arial"/>
              <a:buNone/>
            </a:pPr>
            <a:r>
              <a:rPr b="0" i="0" lang="en" sz="800" u="none" cap="none" strike="noStrike">
                <a:solidFill>
                  <a:schemeClr val="dk1"/>
                </a:solidFill>
                <a:latin typeface="Schoolbell"/>
                <a:ea typeface="Schoolbell"/>
                <a:cs typeface="Schoolbell"/>
                <a:sym typeface="Schoolbell"/>
              </a:rPr>
              <a:t>We will be learning about </a:t>
            </a:r>
            <a:r>
              <a:rPr b="1" i="0" lang="en" sz="800" u="none" cap="none" strike="noStrike">
                <a:solidFill>
                  <a:schemeClr val="dk1"/>
                </a:solidFill>
                <a:latin typeface="Schoolbell"/>
                <a:ea typeface="Schoolbell"/>
                <a:cs typeface="Schoolbell"/>
                <a:sym typeface="Schoolbell"/>
              </a:rPr>
              <a:t>Evolution and Inheritance</a:t>
            </a:r>
            <a:r>
              <a:rPr b="0" i="0" lang="en" sz="800" u="none" cap="none" strike="noStrike">
                <a:solidFill>
                  <a:schemeClr val="dk1"/>
                </a:solidFill>
                <a:latin typeface="Schoolbell"/>
                <a:ea typeface="Schoolbell"/>
                <a:cs typeface="Schoolbell"/>
                <a:sym typeface="Schoolbell"/>
              </a:rPr>
              <a:t>. This includes: </a:t>
            </a:r>
            <a:endParaRPr b="0" i="0" sz="800" u="none" cap="none" strike="noStrike">
              <a:solidFill>
                <a:schemeClr val="dk1"/>
              </a:solidFill>
              <a:latin typeface="Schoolbell"/>
              <a:ea typeface="Schoolbell"/>
              <a:cs typeface="Schoolbell"/>
              <a:sym typeface="Schoolbell"/>
            </a:endParaRPr>
          </a:p>
          <a:p>
            <a:pPr indent="0" lvl="0" marL="0" marR="0" rtl="0" algn="l">
              <a:lnSpc>
                <a:spcPct val="115000"/>
              </a:lnSpc>
              <a:spcBef>
                <a:spcPts val="0"/>
              </a:spcBef>
              <a:spcAft>
                <a:spcPts val="0"/>
              </a:spcAft>
              <a:buClr>
                <a:schemeClr val="dk1"/>
              </a:buClr>
              <a:buSzPts val="1100"/>
              <a:buFont typeface="Arial"/>
              <a:buNone/>
            </a:pPr>
            <a:r>
              <a:rPr b="0" i="0" lang="en" sz="800" u="none" cap="none" strike="noStrike">
                <a:solidFill>
                  <a:schemeClr val="dk1"/>
                </a:solidFill>
                <a:latin typeface="Schoolbell"/>
                <a:ea typeface="Schoolbell"/>
                <a:cs typeface="Schoolbell"/>
                <a:sym typeface="Schoolbell"/>
              </a:rPr>
              <a:t>Recognise that living things have changed over time and that fossils provide information about living things that inhabited the Earth millions of years ago.</a:t>
            </a:r>
            <a:endParaRPr b="0" i="0" sz="14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b="0" i="0" lang="en" sz="800" u="none" cap="none" strike="noStrike">
                <a:solidFill>
                  <a:schemeClr val="dk1"/>
                </a:solidFill>
                <a:latin typeface="Schoolbell"/>
                <a:ea typeface="Schoolbell"/>
                <a:cs typeface="Schoolbell"/>
                <a:sym typeface="Schoolbell"/>
              </a:rPr>
              <a:t>Recognise that living things produce offspring of the same kind, but normally offspring vary and are not identical to their parents</a:t>
            </a:r>
            <a:endParaRPr b="0" i="0" sz="14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b="0" i="0" lang="en" sz="800" u="none" cap="none" strike="noStrike">
                <a:solidFill>
                  <a:schemeClr val="dk1"/>
                </a:solidFill>
                <a:latin typeface="Schoolbell"/>
                <a:ea typeface="Schoolbell"/>
                <a:cs typeface="Schoolbell"/>
                <a:sym typeface="Schoolbell"/>
              </a:rPr>
              <a:t>Identify how animals and plants are adapted to suit their environment in different ways and that adaptation may lead to evolution.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t/>
            </a:r>
            <a:endParaRPr b="1" i="0" sz="1200" u="none" cap="none" strike="noStrike">
              <a:solidFill>
                <a:srgbClr val="000000"/>
              </a:solidFill>
              <a:latin typeface="Schoolbell"/>
              <a:ea typeface="Schoolbell"/>
              <a:cs typeface="Schoolbell"/>
              <a:sym typeface="Schoolbell"/>
            </a:endParaRPr>
          </a:p>
          <a:p>
            <a:pPr indent="0" lvl="0" marL="0" marR="0" rtl="0" algn="ctr">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Schoolbell"/>
              <a:ea typeface="Schoolbell"/>
              <a:cs typeface="Schoolbell"/>
              <a:sym typeface="Schoolbell"/>
            </a:endParaRPr>
          </a:p>
        </p:txBody>
      </p:sp>
      <p:sp>
        <p:nvSpPr>
          <p:cNvPr id="61" name="Google Shape;61;p1"/>
          <p:cNvSpPr txBox="1"/>
          <p:nvPr/>
        </p:nvSpPr>
        <p:spPr>
          <a:xfrm>
            <a:off x="3548250" y="3232975"/>
            <a:ext cx="2275800" cy="324600"/>
          </a:xfrm>
          <a:prstGeom prst="rect">
            <a:avLst/>
          </a:prstGeom>
          <a:solidFill>
            <a:srgbClr val="1155CC"/>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 sz="1400" u="none" cap="none" strike="noStrike">
                <a:solidFill>
                  <a:srgbClr val="FFFFFF"/>
                </a:solidFill>
                <a:latin typeface="Schoolbell"/>
                <a:ea typeface="Schoolbell"/>
                <a:cs typeface="Schoolbell"/>
                <a:sym typeface="Schoolbell"/>
              </a:rPr>
              <a:t>Year 6 Term 1 Curriculum</a:t>
            </a:r>
            <a:endParaRPr b="1" i="0" sz="1400" u="none" cap="none" strike="noStrike">
              <a:solidFill>
                <a:srgbClr val="FFFFFF"/>
              </a:solidFill>
              <a:latin typeface="Schoolbell"/>
              <a:ea typeface="Schoolbell"/>
              <a:cs typeface="Schoolbell"/>
              <a:sym typeface="Schoolbell"/>
            </a:endParaRPr>
          </a:p>
        </p:txBody>
      </p:sp>
      <p:sp>
        <p:nvSpPr>
          <p:cNvPr id="62" name="Google Shape;62;p1"/>
          <p:cNvSpPr txBox="1"/>
          <p:nvPr/>
        </p:nvSpPr>
        <p:spPr>
          <a:xfrm>
            <a:off x="53975" y="2046125"/>
            <a:ext cx="1683900" cy="1711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Art</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rPr b="1" i="0" lang="en" sz="900" u="none" cap="none" strike="noStrike">
                <a:solidFill>
                  <a:srgbClr val="000000"/>
                </a:solidFill>
                <a:latin typeface="Schoolbell"/>
                <a:ea typeface="Schoolbell"/>
                <a:cs typeface="Schoolbell"/>
                <a:sym typeface="Schoolbell"/>
              </a:rPr>
              <a:t>Propaganda printing</a:t>
            </a:r>
            <a:endParaRPr b="1"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rPr b="0" i="0" lang="en" sz="900" u="none" cap="none" strike="noStrike">
                <a:solidFill>
                  <a:srgbClr val="000000"/>
                </a:solidFill>
                <a:latin typeface="Schoolbell"/>
                <a:ea typeface="Schoolbell"/>
                <a:cs typeface="Schoolbell"/>
                <a:sym typeface="Schoolbell"/>
              </a:rPr>
              <a:t>We will look at artists who use art as a form of activism and create our own stencils and screenprints to convey a message that we</a:t>
            </a:r>
            <a:r>
              <a:rPr lang="en" sz="900">
                <a:latin typeface="Schoolbell"/>
                <a:ea typeface="Schoolbell"/>
                <a:cs typeface="Schoolbell"/>
                <a:sym typeface="Schoolbell"/>
              </a:rPr>
              <a:t>,</a:t>
            </a:r>
            <a:r>
              <a:rPr b="0" i="0" lang="en" sz="900" u="none" cap="none" strike="noStrike">
                <a:solidFill>
                  <a:srgbClr val="000000"/>
                </a:solidFill>
                <a:latin typeface="Schoolbell"/>
                <a:ea typeface="Schoolbell"/>
                <a:cs typeface="Schoolbell"/>
                <a:sym typeface="Schoolbell"/>
              </a:rPr>
              <a:t> as individuals, feel strongly about.</a:t>
            </a:r>
            <a:endParaRPr b="0"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rPr b="0" i="0" lang="en" sz="900" u="none" cap="none" strike="noStrike">
                <a:solidFill>
                  <a:srgbClr val="000000"/>
                </a:solidFill>
                <a:latin typeface="Schoolbell"/>
                <a:ea typeface="Schoolbell"/>
                <a:cs typeface="Schoolbell"/>
                <a:sym typeface="Schoolbell"/>
              </a:rPr>
              <a:t>Skills: evaluating art, drawing</a:t>
            </a:r>
            <a:endParaRPr b="0"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rPr b="0" i="0" lang="en" sz="900" u="none" cap="none" strike="noStrike">
                <a:solidFill>
                  <a:srgbClr val="000000"/>
                </a:solidFill>
                <a:latin typeface="Schoolbell"/>
                <a:ea typeface="Schoolbell"/>
                <a:cs typeface="Schoolbell"/>
                <a:sym typeface="Schoolbell"/>
              </a:rPr>
              <a:t>printing and collage</a:t>
            </a:r>
            <a:endParaRPr b="0"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Schoolbell"/>
              <a:ea typeface="Schoolbell"/>
              <a:cs typeface="Schoolbell"/>
              <a:sym typeface="Schoolbell"/>
            </a:endParaRPr>
          </a:p>
        </p:txBody>
      </p:sp>
      <p:sp>
        <p:nvSpPr>
          <p:cNvPr id="63" name="Google Shape;63;p1"/>
          <p:cNvSpPr txBox="1"/>
          <p:nvPr/>
        </p:nvSpPr>
        <p:spPr>
          <a:xfrm>
            <a:off x="7406149" y="3469575"/>
            <a:ext cx="1683873" cy="1565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R.E</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1" i="0" lang="en" sz="900" u="none" cap="none" strike="noStrike">
                <a:solidFill>
                  <a:srgbClr val="000000"/>
                </a:solidFill>
                <a:latin typeface="Schoolbell"/>
                <a:ea typeface="Schoolbell"/>
                <a:cs typeface="Schoolbell"/>
                <a:sym typeface="Schoolbell"/>
              </a:rPr>
              <a:t>Islam </a:t>
            </a:r>
            <a:endParaRPr b="0" i="0" sz="7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chemeClr val="dk1"/>
              </a:buClr>
              <a:buSzPts val="1100"/>
              <a:buFont typeface="Arial"/>
              <a:buNone/>
            </a:pPr>
            <a:r>
              <a:rPr b="0" i="0" lang="en" sz="900" u="none" cap="none" strike="noStrike">
                <a:solidFill>
                  <a:srgbClr val="000000"/>
                </a:solidFill>
                <a:latin typeface="Schoolbell"/>
                <a:ea typeface="Schoolbell"/>
                <a:cs typeface="Schoolbell"/>
                <a:sym typeface="Schoolbell"/>
              </a:rPr>
              <a:t>What is the best way for a Muslim to show commitment to God?</a:t>
            </a:r>
            <a:endParaRPr b="0"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Schoolbell"/>
                <a:ea typeface="Schoolbell"/>
                <a:cs typeface="Schoolbell"/>
                <a:sym typeface="Schoolbell"/>
              </a:rPr>
              <a:t>Explore why Muslims choose to show commitment to God in the ways that they do and how this might impact on their lives</a:t>
            </a:r>
            <a:endParaRPr b="0" i="0" sz="1400" u="none" cap="none" strike="noStrike">
              <a:solidFill>
                <a:srgbClr val="000000"/>
              </a:solidFill>
              <a:latin typeface="Arial"/>
              <a:ea typeface="Arial"/>
              <a:cs typeface="Arial"/>
              <a:sym typeface="Arial"/>
            </a:endParaRPr>
          </a:p>
        </p:txBody>
      </p:sp>
      <p:sp>
        <p:nvSpPr>
          <p:cNvPr id="64" name="Google Shape;64;p1"/>
          <p:cNvSpPr txBox="1"/>
          <p:nvPr/>
        </p:nvSpPr>
        <p:spPr>
          <a:xfrm>
            <a:off x="1821750" y="2046125"/>
            <a:ext cx="1726500" cy="1711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History/Geography</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chemeClr val="dk1"/>
              </a:buClr>
              <a:buSzPts val="1100"/>
              <a:buFont typeface="Arial"/>
              <a:buNone/>
            </a:pPr>
            <a:r>
              <a:rPr b="0" i="0" lang="en" sz="900" u="none" cap="none" strike="noStrike">
                <a:solidFill>
                  <a:srgbClr val="000000"/>
                </a:solidFill>
                <a:latin typeface="Schoolbell"/>
                <a:ea typeface="Schoolbell"/>
                <a:cs typeface="Schoolbell"/>
                <a:sym typeface="Schoolbell"/>
              </a:rPr>
              <a:t>The children will be learning about WW1 and WW2 understanding the key people and events.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chemeClr val="dk1"/>
              </a:buClr>
              <a:buSzPts val="1100"/>
              <a:buFont typeface="Arial"/>
              <a:buNone/>
            </a:pPr>
            <a:r>
              <a:rPr b="0" i="0" lang="en" sz="900" u="none" cap="none" strike="noStrike">
                <a:solidFill>
                  <a:srgbClr val="000000"/>
                </a:solidFill>
                <a:latin typeface="Schoolbell"/>
                <a:ea typeface="Schoolbell"/>
                <a:cs typeface="Schoolbell"/>
                <a:sym typeface="Schoolbell"/>
              </a:rPr>
              <a:t>They will find out about the Blitz and evacuation, thinking about how people were affected.</a:t>
            </a:r>
            <a:endParaRPr b="0" i="0" sz="900" u="none" cap="none" strike="noStrike">
              <a:solidFill>
                <a:srgbClr val="000000"/>
              </a:solidFill>
              <a:latin typeface="Schoolbell"/>
              <a:ea typeface="Schoolbell"/>
              <a:cs typeface="Schoolbell"/>
              <a:sym typeface="Schoolbell"/>
            </a:endParaRPr>
          </a:p>
        </p:txBody>
      </p:sp>
      <p:sp>
        <p:nvSpPr>
          <p:cNvPr id="65" name="Google Shape;65;p1"/>
          <p:cNvSpPr txBox="1"/>
          <p:nvPr/>
        </p:nvSpPr>
        <p:spPr>
          <a:xfrm>
            <a:off x="5951725" y="3469575"/>
            <a:ext cx="1363200" cy="1565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P.E</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1" i="0" lang="en" sz="900" u="none" cap="none" strike="noStrike">
                <a:solidFill>
                  <a:srgbClr val="000000"/>
                </a:solidFill>
                <a:latin typeface="Schoolbell"/>
                <a:ea typeface="Schoolbell"/>
                <a:cs typeface="Schoolbell"/>
                <a:sym typeface="Schoolbell"/>
              </a:rPr>
              <a:t>Indoor PE</a:t>
            </a:r>
            <a:endParaRPr b="1"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Schoolbell"/>
                <a:ea typeface="Schoolbell"/>
                <a:cs typeface="Schoolbell"/>
                <a:sym typeface="Schoolbell"/>
              </a:rPr>
              <a:t>- Gymnastics</a:t>
            </a:r>
            <a:endParaRPr b="0" i="0" sz="5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t/>
            </a:r>
            <a:endParaRPr b="1" sz="900">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1" i="0" lang="en" sz="900" u="none" cap="none" strike="noStrike">
                <a:solidFill>
                  <a:srgbClr val="000000"/>
                </a:solidFill>
                <a:latin typeface="Schoolbell"/>
                <a:ea typeface="Schoolbell"/>
                <a:cs typeface="Schoolbell"/>
                <a:sym typeface="Schoolbell"/>
              </a:rPr>
              <a:t>Outdoor PE</a:t>
            </a:r>
            <a:endParaRPr b="1" i="0" sz="9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lang="en" sz="900">
                <a:latin typeface="Schoolbell"/>
                <a:ea typeface="Schoolbell"/>
                <a:cs typeface="Schoolbell"/>
                <a:sym typeface="Schoolbell"/>
              </a:rPr>
              <a:t>- </a:t>
            </a:r>
            <a:r>
              <a:rPr b="0" i="0" lang="en" sz="900" u="none" cap="none" strike="noStrike">
                <a:solidFill>
                  <a:srgbClr val="000000"/>
                </a:solidFill>
                <a:latin typeface="Schoolbell"/>
                <a:ea typeface="Schoolbell"/>
                <a:cs typeface="Schoolbell"/>
                <a:sym typeface="Schoolbell"/>
              </a:rPr>
              <a:t>Tag Rugby</a:t>
            </a:r>
            <a:endParaRPr b="0" i="0" sz="900" u="none" cap="none" strike="noStrike">
              <a:solidFill>
                <a:srgbClr val="000000"/>
              </a:solidFill>
              <a:latin typeface="Schoolbell"/>
              <a:ea typeface="Schoolbell"/>
              <a:cs typeface="Schoolbell"/>
              <a:sym typeface="Schoolbell"/>
            </a:endParaRPr>
          </a:p>
        </p:txBody>
      </p:sp>
      <p:sp>
        <p:nvSpPr>
          <p:cNvPr id="66" name="Google Shape;66;p1"/>
          <p:cNvSpPr txBox="1"/>
          <p:nvPr/>
        </p:nvSpPr>
        <p:spPr>
          <a:xfrm>
            <a:off x="53976" y="3809642"/>
            <a:ext cx="2017469" cy="1225633"/>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I.C.T</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Schoolbell"/>
                <a:ea typeface="Schoolbell"/>
                <a:cs typeface="Schoolbell"/>
                <a:sym typeface="Schoolbell"/>
              </a:rPr>
              <a:t>E- Safety</a:t>
            </a:r>
            <a:endParaRPr b="1" i="0" sz="800" u="none" cap="none" strike="noStrike">
              <a:solidFill>
                <a:srgbClr val="000000"/>
              </a:solidFill>
              <a:latin typeface="Schoolbell"/>
              <a:ea typeface="Schoolbell"/>
              <a:cs typeface="Schoolbell"/>
              <a:sym typeface="Schoolbel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Online relationships</a:t>
            </a:r>
            <a:endParaRPr b="0" i="0" sz="800" u="none" cap="none" strike="noStrike">
              <a:solidFill>
                <a:srgbClr val="000000"/>
              </a:solidFill>
              <a:latin typeface="Schoolbell"/>
              <a:ea typeface="Schoolbell"/>
              <a:cs typeface="Schoolbell"/>
              <a:sym typeface="Schoolbel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Cyber bullying</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Self image and identity</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Online Bullying</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Managing information</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Schoolbell"/>
                <a:ea typeface="Schoolbell"/>
                <a:cs typeface="Schoolbell"/>
                <a:sym typeface="Schoolbell"/>
              </a:rPr>
              <a:t>Privacy and security</a:t>
            </a:r>
            <a:endParaRPr b="0" i="0" sz="8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800"/>
              <a:buFont typeface="Arial"/>
              <a:buNone/>
            </a:pPr>
            <a:r>
              <a:t/>
            </a:r>
            <a:endParaRPr b="0" i="0" sz="8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Schoolbell"/>
              <a:ea typeface="Schoolbell"/>
              <a:cs typeface="Schoolbell"/>
              <a:sym typeface="Schoolbell"/>
            </a:endParaRPr>
          </a:p>
          <a:p>
            <a:pPr indent="0" lvl="0" marL="0" marR="0" rtl="0" algn="ctr">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Schoolbell"/>
              <a:ea typeface="Schoolbell"/>
              <a:cs typeface="Schoolbell"/>
              <a:sym typeface="Schoolbell"/>
            </a:endParaRPr>
          </a:p>
        </p:txBody>
      </p:sp>
      <p:sp>
        <p:nvSpPr>
          <p:cNvPr id="67" name="Google Shape;67;p1"/>
          <p:cNvSpPr txBox="1"/>
          <p:nvPr/>
        </p:nvSpPr>
        <p:spPr>
          <a:xfrm>
            <a:off x="3696532" y="3611880"/>
            <a:ext cx="2106900" cy="1427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PHSE/SRE</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0" i="0" lang="en" sz="700" u="none" cap="none" strike="noStrike">
                <a:solidFill>
                  <a:srgbClr val="000000"/>
                </a:solidFill>
                <a:latin typeface="Schoolbell"/>
                <a:ea typeface="Schoolbell"/>
                <a:cs typeface="Schoolbell"/>
                <a:sym typeface="Schoolbell"/>
              </a:rPr>
              <a:t>IN PSHE, the children will learn about ‘How can we keep healthy as we grow’?’</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700" u="none" cap="none" strike="noStrike">
                <a:solidFill>
                  <a:srgbClr val="000000"/>
                </a:solidFill>
                <a:latin typeface="Schoolbell"/>
                <a:ea typeface="Schoolbell"/>
                <a:cs typeface="Schoolbell"/>
                <a:sym typeface="Schoolbell"/>
              </a:rPr>
              <a:t>We will talk about:</a:t>
            </a:r>
            <a:endParaRPr b="0" i="0" sz="11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900"/>
              <a:buFont typeface="Arial"/>
              <a:buChar char="•"/>
            </a:pPr>
            <a:r>
              <a:rPr b="0" i="0" lang="en" sz="700" u="none" cap="none" strike="noStrike">
                <a:solidFill>
                  <a:srgbClr val="000000"/>
                </a:solidFill>
                <a:latin typeface="Schoolbell"/>
                <a:ea typeface="Schoolbell"/>
                <a:cs typeface="Schoolbell"/>
                <a:sym typeface="Schoolbell"/>
              </a:rPr>
              <a:t>Looking after ourselves</a:t>
            </a:r>
            <a:endParaRPr b="0" i="0" sz="11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900"/>
              <a:buFont typeface="Arial"/>
              <a:buChar char="•"/>
            </a:pPr>
            <a:r>
              <a:rPr b="0" i="0" lang="en" sz="700" u="none" cap="none" strike="noStrike">
                <a:solidFill>
                  <a:srgbClr val="000000"/>
                </a:solidFill>
                <a:latin typeface="Schoolbell"/>
                <a:ea typeface="Schoolbell"/>
                <a:cs typeface="Schoolbell"/>
                <a:sym typeface="Schoolbell"/>
              </a:rPr>
              <a:t>Growing up</a:t>
            </a:r>
            <a:endParaRPr b="0" i="0" sz="11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900"/>
              <a:buFont typeface="Arial"/>
              <a:buChar char="•"/>
            </a:pPr>
            <a:r>
              <a:rPr b="0" i="0" lang="en" sz="700" u="none" cap="none" strike="noStrike">
                <a:solidFill>
                  <a:srgbClr val="000000"/>
                </a:solidFill>
                <a:latin typeface="Schoolbell"/>
                <a:ea typeface="Schoolbell"/>
                <a:cs typeface="Schoolbell"/>
                <a:sym typeface="Schoolbell"/>
              </a:rPr>
              <a:t>Becoming independent</a:t>
            </a:r>
            <a:endParaRPr b="0" i="0" sz="11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900"/>
              <a:buFont typeface="Arial"/>
              <a:buChar char="•"/>
            </a:pPr>
            <a:r>
              <a:rPr b="0" i="0" lang="en" sz="700" u="none" cap="none" strike="noStrike">
                <a:solidFill>
                  <a:srgbClr val="000000"/>
                </a:solidFill>
                <a:latin typeface="Schoolbell"/>
                <a:ea typeface="Schoolbell"/>
                <a:cs typeface="Schoolbell"/>
                <a:sym typeface="Schoolbell"/>
              </a:rPr>
              <a:t>Taking more responsibility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Schoolbell"/>
                <a:ea typeface="Schoolbell"/>
                <a:cs typeface="Schoolbell"/>
                <a:sym typeface="Schoolbell"/>
              </a:rPr>
              <a:t>RHE lessons will also focus on Internet Safety and repsonsibility.</a:t>
            </a:r>
            <a:endParaRPr b="0" i="0" sz="11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Schoolbell"/>
              <a:ea typeface="Schoolbell"/>
              <a:cs typeface="Schoolbell"/>
              <a:sym typeface="Schoolbell"/>
            </a:endParaRPr>
          </a:p>
        </p:txBody>
      </p:sp>
      <p:sp>
        <p:nvSpPr>
          <p:cNvPr id="68" name="Google Shape;68;p1"/>
          <p:cNvSpPr txBox="1"/>
          <p:nvPr/>
        </p:nvSpPr>
        <p:spPr>
          <a:xfrm>
            <a:off x="2177771" y="3833875"/>
            <a:ext cx="1411704" cy="1205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Schoolbell"/>
                <a:ea typeface="Schoolbell"/>
                <a:cs typeface="Schoolbell"/>
                <a:sym typeface="Schoolbell"/>
              </a:rPr>
              <a:t>Music</a:t>
            </a:r>
            <a:endParaRPr b="1" i="0" sz="1400" u="none" cap="none" strike="noStrike">
              <a:solidFill>
                <a:srgbClr val="000000"/>
              </a:solidFill>
              <a:latin typeface="Schoolbell"/>
              <a:ea typeface="Schoolbell"/>
              <a:cs typeface="Schoolbell"/>
              <a:sym typeface="Schoolbel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Schoolbell"/>
                <a:ea typeface="Schoolbell"/>
                <a:cs typeface="Schoolbell"/>
                <a:sym typeface="Schoolbell"/>
              </a:rPr>
              <a:t>The children will be exploring motivational war songs and look to create their own.</a:t>
            </a:r>
            <a:endParaRPr b="0" i="0" sz="900" u="none" cap="none" strike="noStrike">
              <a:solidFill>
                <a:srgbClr val="000000"/>
              </a:solidFill>
              <a:latin typeface="Schoolbell"/>
              <a:ea typeface="Schoolbell"/>
              <a:cs typeface="Schoolbell"/>
              <a:sym typeface="Schoolbe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Paul Birch</dc:creator>
</cp:coreProperties>
</file>